
<file path=[Content_Types].xml><?xml version="1.0" encoding="utf-8"?>
<Types xmlns="http://schemas.openxmlformats.org/package/2006/content-types">
  <Default ContentType="image/jpeg" Extension="jpg"/>
  <Default ContentType="application/vnd.openxmlformats-package.relationships+xml" Extension="rels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1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6.xml"/>
  <Override ContentType="application/vnd.openxmlformats-officedocument.presentationml.slide+xml" PartName="/ppt/slides/slide21.xml"/>
  <Override ContentType="application/vnd.openxmlformats-officedocument.presentationml.slide+xml" PartName="/ppt/slides/slide2.xml"/>
  <Override ContentType="application/vnd.openxmlformats-officedocument.presentationml.slide+xml" PartName="/ppt/slides/slide26.xml"/>
  <Override ContentType="application/vnd.openxmlformats-officedocument.presentationml.slide+xml" PartName="/ppt/slides/slide25.xml"/>
  <Override ContentType="application/vnd.openxmlformats-officedocument.presentationml.slide+xml" PartName="/ppt/slides/slide6.xml"/>
  <Override ContentType="application/vnd.openxmlformats-officedocument.presentationml.slide+xml" PartName="/ppt/slides/slide3.xml"/>
  <Override ContentType="application/vnd.openxmlformats-officedocument.presentationml.slide+xml" PartName="/ppt/slides/slide17.xml"/>
  <Override ContentType="application/vnd.openxmlformats-officedocument.presentationml.slide+xml" PartName="/ppt/slides/slide24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0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9.xml"/>
  <Override ContentType="application/vnd.openxmlformats-officedocument.presentationml.slide+xml" PartName="/ppt/slides/slide18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19.xml"/>
  <Override ContentType="application/vnd.openxmlformats-officedocument.presentationml.slide+xml" PartName="/ppt/slides/slide4.xml"/>
  <Override ContentType="application/vnd.openxmlformats-officedocument.presentationml.slide+xml" PartName="/ppt/slides/slide14.xml"/>
  <Override ContentType="application/vnd.openxmlformats-officedocument.presentationml.slide+xml" PartName="/ppt/slides/slide5.xml"/>
  <Override ContentType="application/vnd.openxmlformats-officedocument.presentationml.slide+xml" PartName="/ppt/slides/slide22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30" Type="http://schemas.openxmlformats.org/officeDocument/2006/relationships/slide" Target="slides/slide25.xml"/><Relationship Id="rId12" Type="http://schemas.openxmlformats.org/officeDocument/2006/relationships/slide" Target="slides/slide7.xml"/><Relationship Id="rId31" Type="http://schemas.openxmlformats.org/officeDocument/2006/relationships/slide" Target="slides/slide26.xml"/><Relationship Id="rId13" Type="http://schemas.openxmlformats.org/officeDocument/2006/relationships/slide" Target="slides/slide8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29" Type="http://schemas.openxmlformats.org/officeDocument/2006/relationships/slide" Target="slides/slide2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" Type="http://schemas.openxmlformats.org/officeDocument/2006/relationships/presProps" Target="presProps.xml"/><Relationship Id="rId21" Type="http://schemas.openxmlformats.org/officeDocument/2006/relationships/slide" Target="slides/slide16.xml"/><Relationship Id="rId1" Type="http://schemas.openxmlformats.org/officeDocument/2006/relationships/theme" Target="theme/theme3.xml"/><Relationship Id="rId22" Type="http://schemas.openxmlformats.org/officeDocument/2006/relationships/slide" Target="slides/slide17.xml"/><Relationship Id="rId4" Type="http://schemas.openxmlformats.org/officeDocument/2006/relationships/slideMaster" Target="slideMasters/slideMaster1.xml"/><Relationship Id="rId23" Type="http://schemas.openxmlformats.org/officeDocument/2006/relationships/slide" Target="slides/slide18.xml"/><Relationship Id="rId3" Type="http://schemas.openxmlformats.org/officeDocument/2006/relationships/tableStyles" Target="tableStyles.xml"/><Relationship Id="rId24" Type="http://schemas.openxmlformats.org/officeDocument/2006/relationships/slide" Target="slides/slide19.xml"/><Relationship Id="rId20" Type="http://schemas.openxmlformats.org/officeDocument/2006/relationships/slide" Target="slides/slide15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Font typeface="Arial"/>
              <a:buNone/>
            </a:pPr>
            <a:r>
              <a:t/>
            </a:r>
            <a:endParaRPr b="0" baseline="0" i="0" sz="1100" u="none" cap="none" strike="noStrik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Font typeface="Arial"/>
              <a:buNone/>
            </a:pPr>
            <a:r>
              <a:t/>
            </a:r>
            <a:endParaRPr b="0" baseline="0" i="0" sz="1100" u="none" cap="none" strike="noStrik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Font typeface="Arial"/>
              <a:buNone/>
            </a:pPr>
            <a:r>
              <a:t/>
            </a:r>
            <a:endParaRPr b="0" baseline="0" i="0" sz="1100" u="none" cap="none" strike="noStrik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Font typeface="Arial"/>
              <a:buNone/>
            </a:pPr>
            <a:r>
              <a:t/>
            </a:r>
            <a:endParaRPr b="0" baseline="0" i="0" sz="1100" u="none" cap="none" strike="noStrik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Font typeface="Arial"/>
              <a:buNone/>
            </a:pPr>
            <a:r>
              <a:t/>
            </a:r>
            <a:endParaRPr b="0" baseline="0" i="0" sz="1100" u="none" cap="none" strike="noStrik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Font typeface="Arial"/>
              <a:buNone/>
            </a:pPr>
            <a:r>
              <a:t/>
            </a:r>
            <a:endParaRPr b="0" baseline="0" i="0" sz="1100" u="none" cap="none" strike="noStrik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Font typeface="Arial"/>
              <a:buNone/>
            </a:pPr>
            <a:r>
              <a:t/>
            </a:r>
            <a:endParaRPr b="0" baseline="0" i="0" sz="1100" u="none" cap="none" strike="noStrik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Font typeface="Arial"/>
              <a:buNone/>
            </a:pPr>
            <a:r>
              <a:t/>
            </a:r>
            <a:endParaRPr b="0" baseline="0" i="0" sz="1100" u="none" cap="none" strike="noStrik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Font typeface="Arial"/>
              <a:buNone/>
            </a:pPr>
            <a:r>
              <a:t/>
            </a:r>
            <a:endParaRPr b="0" baseline="0" i="0" sz="1100" u="none" cap="none" strike="noStrik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Font typeface="Arial"/>
              <a:buNone/>
            </a:pPr>
            <a:r>
              <a:t/>
            </a:r>
            <a:endParaRPr b="0" baseline="0" i="0" sz="1100" u="none" cap="none" strike="noStrik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Font typeface="Arial"/>
              <a:buNone/>
            </a:pPr>
            <a:r>
              <a:t/>
            </a:r>
            <a:endParaRPr b="0" baseline="0" i="0" sz="1100" u="none" cap="none" strike="noStrik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Font typeface="Arial"/>
              <a:buNone/>
            </a:pPr>
            <a:r>
              <a:t/>
            </a:r>
            <a:endParaRPr b="0" baseline="0" i="0" sz="1100" u="none" cap="none" strike="noStrik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Font typeface="Arial"/>
              <a:buNone/>
            </a:pPr>
            <a:r>
              <a:t/>
            </a:r>
            <a:endParaRPr b="0" baseline="0" i="0" sz="1100" u="none" cap="none" strike="noStrik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Font typeface="Arial"/>
              <a:buNone/>
            </a:pPr>
            <a:r>
              <a:t/>
            </a:r>
            <a:endParaRPr b="0" baseline="0" i="0" sz="1100" u="none" cap="none" strike="noStrik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Font typeface="Arial"/>
              <a:buNone/>
            </a:pPr>
            <a:r>
              <a:t/>
            </a:r>
            <a:endParaRPr b="0" baseline="0" i="0" sz="1100" u="none" cap="none" strike="noStrik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Font typeface="Arial"/>
              <a:buNone/>
            </a:pPr>
            <a:r>
              <a:t/>
            </a:r>
            <a:endParaRPr b="0" baseline="0" i="0" sz="1100" u="none" cap="none" strike="noStrik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Font typeface="Arial"/>
              <a:buNone/>
            </a:pPr>
            <a:r>
              <a:t/>
            </a:r>
            <a:endParaRPr b="0" baseline="0" i="0" sz="1100" u="none" cap="none" strike="noStrik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Font typeface="Arial"/>
              <a:buNone/>
            </a:pPr>
            <a:r>
              <a:t/>
            </a:r>
            <a:endParaRPr b="0" baseline="0" i="0" sz="1100" u="none" cap="none" strike="noStrik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Font typeface="Arial"/>
              <a:buNone/>
            </a:pPr>
            <a:r>
              <a:t/>
            </a:r>
            <a:endParaRPr b="0" baseline="0" i="0" sz="1100" u="none" cap="none" strike="noStrik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Font typeface="Arial"/>
              <a:buNone/>
            </a:pPr>
            <a:r>
              <a:t/>
            </a:r>
            <a:endParaRPr b="0" baseline="0" i="0" sz="1100" u="none" cap="none" strike="noStrik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Font typeface="Arial"/>
              <a:buNone/>
            </a:pPr>
            <a:r>
              <a:t/>
            </a:r>
            <a:endParaRPr b="0" baseline="0" i="0" sz="1100" u="none" cap="none" strike="noStrik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Font typeface="Arial"/>
              <a:buNone/>
            </a:pPr>
            <a:r>
              <a:t/>
            </a:r>
            <a:endParaRPr b="0" baseline="0" i="0" sz="1100" u="none" cap="none" strike="noStrik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Font typeface="Arial"/>
              <a:buNone/>
            </a:pPr>
            <a:r>
              <a:t/>
            </a:r>
            <a:endParaRPr b="0" baseline="0" i="0" sz="1100" u="none" cap="none" strike="noStrik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Font typeface="Arial"/>
              <a:buNone/>
            </a:pPr>
            <a:r>
              <a:t/>
            </a:r>
            <a:endParaRPr b="0" baseline="0" i="0" sz="1100" u="none" cap="none" strike="noStrik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Font typeface="Arial"/>
              <a:buNone/>
            </a:pPr>
            <a:r>
              <a:t/>
            </a:r>
            <a:endParaRPr b="0" baseline="0" i="0" sz="1100" u="none" cap="none" strike="noStrik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Font typeface="Arial"/>
              <a:buNone/>
            </a:pPr>
            <a:r>
              <a:t/>
            </a:r>
            <a:endParaRPr b="0" baseline="0" i="0" sz="1100" u="none" cap="none" strike="noStrike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685800" y="1278541"/>
            <a:ext cx="7772400" cy="11597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2pPr>
            <a:lvl3pPr indent="0" marL="0" marR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3pPr>
            <a:lvl4pPr indent="0" marL="0" marR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4pPr>
            <a:lvl5pPr indent="0" marL="0" marR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5pPr>
            <a:lvl6pPr indent="0" marL="0" marR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6pPr>
            <a:lvl7pPr indent="0" marL="0" marR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7pPr>
            <a:lvl8pPr indent="0" marL="0" marR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8pPr>
            <a:lvl9pPr indent="0" marL="0" marR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685800" y="2840052"/>
            <a:ext cx="7772400" cy="784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1pPr>
            <a:lvl2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2pPr>
            <a:lvl3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3pPr>
            <a:lvl4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4pPr>
            <a:lvl5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5pPr>
            <a:lvl6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6pPr>
            <a:lvl7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7pPr>
            <a:lvl8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8pPr>
            <a:lvl9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556790" y="4749850"/>
            <a:ext cx="548699" cy="393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indent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baseline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indent="0" lvl="0" mar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idx="12" type="sldNum"/>
          </p:nvPr>
        </p:nvSpPr>
        <p:spPr>
          <a:xfrm>
            <a:off x="8556790" y="4749850"/>
            <a:ext cx="548699" cy="393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indent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baseline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indent="0" lvl="0" mar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457200" y="8917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ctr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" type="body"/>
          </p:nvPr>
        </p:nvSpPr>
        <p:spPr>
          <a:xfrm>
            <a:off x="457200" y="1200150"/>
            <a:ext cx="8229600" cy="37256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556790" y="4749850"/>
            <a:ext cx="548699" cy="393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indent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baseline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indent="0" lvl="0" mar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x="457200" y="4406308"/>
            <a:ext cx="8229600" cy="5195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ctr">
              <a:spcBef>
                <a:spcPts val="360"/>
              </a:spcBef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2" type="sldNum"/>
          </p:nvPr>
        </p:nvSpPr>
        <p:spPr>
          <a:xfrm>
            <a:off x="8556790" y="4749850"/>
            <a:ext cx="548699" cy="393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indent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baseline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indent="0" lvl="0" mar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457200" y="1200150"/>
            <a:ext cx="3994524" cy="37256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2" type="body"/>
          </p:nvPr>
        </p:nvSpPr>
        <p:spPr>
          <a:xfrm>
            <a:off x="4692273" y="1200150"/>
            <a:ext cx="3994524" cy="37256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556790" y="4749850"/>
            <a:ext cx="548699" cy="393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indent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baseline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indent="0" lvl="0" mar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8556790" y="4749850"/>
            <a:ext cx="548699" cy="393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indent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baseline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indent="0" lvl="0" mar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07.jpg"/><Relationship Id="rId4" Type="http://schemas.openxmlformats.org/officeDocument/2006/relationships/slideLayout" Target="../slideLayouts/slideLayout3.xml"/><Relationship Id="rId3" Type="http://schemas.openxmlformats.org/officeDocument/2006/relationships/slideLayout" Target="../slideLayouts/slideLayout2.xml"/><Relationship Id="rId6" Type="http://schemas.openxmlformats.org/officeDocument/2006/relationships/slideLayout" Target="../slideLayouts/slideLayout5.xml"/><Relationship Id="rId5" Type="http://schemas.openxmlformats.org/officeDocument/2006/relationships/slideLayout" Target="../slideLayouts/slideLayout4.xml"/><Relationship Id="rId8" Type="http://schemas.openxmlformats.org/officeDocument/2006/relationships/theme" Target="../theme/theme2.xml"/><Relationship Id="rId7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indent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2pPr>
            <a:lvl3pPr indent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3pPr>
            <a:lvl4pPr indent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4pPr>
            <a:lvl5pPr indent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5pPr>
            <a:lvl6pPr indent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6pPr>
            <a:lvl7pPr indent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7pPr>
            <a:lvl8pPr indent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8pPr>
            <a:lvl9pPr indent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200150"/>
            <a:ext cx="8229600" cy="37256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indent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2pPr>
            <a:lvl3pPr indent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3pPr>
            <a:lvl4pPr indent="0" marL="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4pPr>
            <a:lvl5pPr indent="0" marL="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5pPr>
            <a:lvl6pPr indent="0" marL="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6pPr>
            <a:lvl7pPr indent="0" marL="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7pPr>
            <a:lvl8pPr indent="0" marL="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8pPr>
            <a:lvl9pPr indent="0" marL="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0" y="4749850"/>
            <a:ext cx="548699" cy="393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indent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baseline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indent="0" lvl="0" mar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cs"/>
              <a:t>‹#›</a:t>
            </a:fld>
          </a:p>
        </p:txBody>
      </p:sp>
      <p:pic>
        <p:nvPicPr>
          <p:cNvPr id="8" name="Shape 8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353" y="0"/>
            <a:ext cx="9141292" cy="5143499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3" Type="http://schemas.openxmlformats.org/officeDocument/2006/relationships/image" Target="../media/image03.jpg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4.jpg"/></Relationships>
</file>

<file path=ppt/slides/_rels/slide1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5.jpg"/></Relationships>
</file>

<file path=ppt/slides/_rels/slide1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1.jpg"/></Relationships>
</file>

<file path=ppt/slides/_rels/slide1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0.jpg"/></Relationships>
</file>

<file path=ppt/slides/_rels/slide2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hyperlink" Target="www.motostar.cz" TargetMode="External"/><Relationship Id="rId3" Type="http://schemas.openxmlformats.org/officeDocument/2006/relationships/hyperlink" Target="www.worksafety.cz" TargetMode="External"/></Relationships>
</file>

<file path=ppt/slides/_rels/slide2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3" Type="http://schemas.openxmlformats.org/officeDocument/2006/relationships/image" Target="../media/image06.jpg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2.jpg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ctrTitle"/>
          </p:nvPr>
        </p:nvSpPr>
        <p:spPr>
          <a:xfrm>
            <a:off x="685800" y="1278541"/>
            <a:ext cx="7772400" cy="11597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baseline="0" i="0" sz="4800" u="none" cap="none" strike="noStrike">
              <a:solidFill>
                <a:srgbClr val="E95317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32" name="Shape 32"/>
          <p:cNvSpPr txBox="1"/>
          <p:nvPr>
            <p:ph idx="1" type="subTitle"/>
          </p:nvPr>
        </p:nvSpPr>
        <p:spPr>
          <a:xfrm>
            <a:off x="685800" y="2840052"/>
            <a:ext cx="7772400" cy="784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t/>
            </a:r>
            <a:endParaRPr b="0" baseline="0" i="0" sz="3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pic>
        <p:nvPicPr>
          <p:cNvPr id="33" name="Shape 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328" y="0"/>
            <a:ext cx="8989341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457200" y="12727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cs" sz="3600" u="none" cap="none" strike="noStrike">
                <a:solidFill>
                  <a:srgbClr val="E95317"/>
                </a:solidFill>
                <a:latin typeface="Arial"/>
                <a:ea typeface="Arial"/>
                <a:cs typeface="Arial"/>
                <a:sym typeface="Arial"/>
                <a:rtl val="0"/>
              </a:rPr>
              <a:t>Čím jsme se chtěli odlišit?</a:t>
            </a:r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457200" y="2266950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419100" lvl="0" marL="1016000" marR="431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přehlednost a použitelnost</a:t>
            </a:r>
          </a:p>
          <a:p>
            <a:pPr indent="-419100" lvl="0" marL="1016000" marR="4318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plná responzivita</a:t>
            </a:r>
          </a:p>
          <a:p>
            <a:pPr indent="-419100" lvl="0" marL="1016000" marR="4318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nové funkce</a:t>
            </a:r>
          </a:p>
          <a:p>
            <a:pPr indent="-419100" lvl="0" marL="1016000" marR="4318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multiměnovost a multijazyčnost</a:t>
            </a:r>
          </a:p>
          <a:p>
            <a:pPr indent="0" lvl="0" marL="0" marR="4318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baseline="0" i="0" sz="1000" u="none" cap="none" strike="noStrike">
              <a:solidFill>
                <a:srgbClr val="50005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Shape 8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53" y="0"/>
            <a:ext cx="9141292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ctrTitle"/>
          </p:nvPr>
        </p:nvSpPr>
        <p:spPr>
          <a:xfrm>
            <a:off x="685800" y="386616"/>
            <a:ext cx="7772400" cy="11597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cs" sz="4800" u="none" cap="none" strike="noStrike">
                <a:solidFill>
                  <a:srgbClr val="E95317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Responzivita?</a:t>
            </a:r>
          </a:p>
        </p:txBody>
      </p:sp>
      <p:sp>
        <p:nvSpPr>
          <p:cNvPr id="94" name="Shape 94"/>
          <p:cNvSpPr txBox="1"/>
          <p:nvPr>
            <p:ph idx="1" type="subTitle"/>
          </p:nvPr>
        </p:nvSpPr>
        <p:spPr>
          <a:xfrm>
            <a:off x="685800" y="1801877"/>
            <a:ext cx="7772400" cy="7847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100%</a:t>
            </a: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Jako jedni z mála nabízíme řešení, které je </a:t>
            </a:r>
            <a:r>
              <a:rPr b="1" baseline="0" i="0" lang="cs" sz="3000" u="none" cap="none" strike="noStrike">
                <a:solidFill>
                  <a:srgbClr val="E95317"/>
                </a:solidFill>
                <a:latin typeface="Arial"/>
                <a:ea typeface="Arial"/>
                <a:cs typeface="Arial"/>
                <a:sym typeface="Arial"/>
                <a:rtl val="0"/>
              </a:rPr>
              <a:t>plně responzivní</a:t>
            </a: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 a nepoužívá jen mobilní zobrazení.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t/>
            </a:r>
            <a:endParaRPr b="0" baseline="0" i="0" sz="3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Shape 9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53" y="0"/>
            <a:ext cx="9141292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type="ctrTitle"/>
          </p:nvPr>
        </p:nvSpPr>
        <p:spPr>
          <a:xfrm>
            <a:off x="685800" y="1278541"/>
            <a:ext cx="7772400" cy="11597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cs" sz="4800" u="none" cap="none" strike="noStrike">
                <a:solidFill>
                  <a:srgbClr val="E95317"/>
                </a:solidFill>
                <a:latin typeface="Arial"/>
                <a:ea typeface="Arial"/>
                <a:cs typeface="Arial"/>
                <a:sym typeface="Arial"/>
                <a:rtl val="0"/>
              </a:rPr>
              <a:t>Měny a jazyky</a:t>
            </a:r>
          </a:p>
        </p:txBody>
      </p:sp>
      <p:sp>
        <p:nvSpPr>
          <p:cNvPr id="105" name="Shape 105"/>
          <p:cNvSpPr txBox="1"/>
          <p:nvPr>
            <p:ph idx="1" type="subTitle"/>
          </p:nvPr>
        </p:nvSpPr>
        <p:spPr>
          <a:xfrm>
            <a:off x="685800" y="2840052"/>
            <a:ext cx="7772400" cy="7847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baseline="0" i="0" lang="cs" sz="3000" u="none" cap="none" strike="noStrike">
                <a:solidFill>
                  <a:srgbClr val="E95317"/>
                </a:solidFill>
                <a:latin typeface="Arial"/>
                <a:ea typeface="Arial"/>
                <a:cs typeface="Arial"/>
                <a:sym typeface="Arial"/>
                <a:rtl val="0"/>
              </a:rPr>
              <a:t>Aktuálně podporujeme</a:t>
            </a: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: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Slovenštinu, Angličtinu a Němčinu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Otevřeli jsme </a:t>
            </a:r>
            <a:r>
              <a:rPr b="1" baseline="0" i="0" lang="cs" sz="3000" u="none" cap="none" strike="noStrike">
                <a:solidFill>
                  <a:srgbClr val="E95317"/>
                </a:solidFill>
                <a:latin typeface="Arial"/>
                <a:ea typeface="Arial"/>
                <a:cs typeface="Arial"/>
                <a:sym typeface="Arial"/>
                <a:rtl val="0"/>
              </a:rPr>
              <a:t>kanceláře na Slovensku</a:t>
            </a: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.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t/>
            </a:r>
            <a:endParaRPr b="0" baseline="0" i="0" sz="3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Shape 1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53" y="0"/>
            <a:ext cx="9141292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ctrTitle"/>
          </p:nvPr>
        </p:nvSpPr>
        <p:spPr>
          <a:xfrm>
            <a:off x="685800" y="1278541"/>
            <a:ext cx="7772400" cy="11597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cs" sz="4800" u="none" cap="none" strike="noStrike">
                <a:solidFill>
                  <a:srgbClr val="E95317"/>
                </a:solidFill>
                <a:latin typeface="Arial"/>
                <a:ea typeface="Arial"/>
                <a:cs typeface="Arial"/>
                <a:sym typeface="Arial"/>
                <a:rtl val="0"/>
              </a:rPr>
              <a:t>Oddělené systémy</a:t>
            </a:r>
          </a:p>
        </p:txBody>
      </p:sp>
      <p:sp>
        <p:nvSpPr>
          <p:cNvPr id="116" name="Shape 116"/>
          <p:cNvSpPr txBox="1"/>
          <p:nvPr>
            <p:ph idx="1" type="subTitle"/>
          </p:nvPr>
        </p:nvSpPr>
        <p:spPr>
          <a:xfrm>
            <a:off x="685800" y="2840052"/>
            <a:ext cx="7772400" cy="7847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Každý je specialista ve svém oboru: </a:t>
            </a: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E-shop obstará internetový prodej</a:t>
            </a: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ERP řeší skladový a offline provoz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cs" sz="3600" u="none" cap="none" strike="noStrike">
                <a:solidFill>
                  <a:srgbClr val="E95317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 dokáže propojení ERP a e-shopu</a:t>
            </a:r>
          </a:p>
        </p:txBody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457200" y="895350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419100" lvl="0" marL="1016000" marR="431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díky rest API snadno a rychle propojíme systémy</a:t>
            </a:r>
          </a:p>
          <a:p>
            <a:pPr indent="-419100" lvl="0" marL="1016000" marR="4318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pomocí Hooků vedeme komunikaci mezi systémy v reálném čase</a:t>
            </a:r>
          </a:p>
          <a:p>
            <a:pPr indent="-419100" lvl="0" marL="1016000" marR="4318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přenášíme údaje o produktech, zákaznících a objednávkách</a:t>
            </a:r>
          </a:p>
          <a:p>
            <a:pPr indent="-419100" lvl="0" marL="1016000" marR="4318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individuálně ladíme</a:t>
            </a:r>
          </a:p>
          <a:p>
            <a:pPr indent="0" lvl="0" marL="0" marR="4318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3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indent="0" lvl="0" marL="0" marR="4318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baseline="0" i="0" sz="1000" u="none" cap="none" strike="noStrike">
              <a:solidFill>
                <a:srgbClr val="50005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type="ctrTitle"/>
          </p:nvPr>
        </p:nvSpPr>
        <p:spPr>
          <a:xfrm>
            <a:off x="685800" y="2040541"/>
            <a:ext cx="7772400" cy="11597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cs" sz="4800" u="none" cap="none" strike="noStrike">
                <a:solidFill>
                  <a:srgbClr val="E95317"/>
                </a:solidFill>
                <a:latin typeface="Arial"/>
                <a:ea typeface="Arial"/>
                <a:cs typeface="Arial"/>
                <a:sym typeface="Arial"/>
                <a:rtl val="0"/>
              </a:rPr>
              <a:t>Benefity propojení ERP a e-shopu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ctrTitle"/>
          </p:nvPr>
        </p:nvSpPr>
        <p:spPr>
          <a:xfrm>
            <a:off x="685800" y="668941"/>
            <a:ext cx="7772400" cy="11597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cs" sz="4800" u="none" cap="none" strike="noStrike">
                <a:solidFill>
                  <a:srgbClr val="E95317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Přehled o skladech</a:t>
            </a:r>
          </a:p>
        </p:txBody>
      </p:sp>
      <p:sp>
        <p:nvSpPr>
          <p:cNvPr id="133" name="Shape 133"/>
          <p:cNvSpPr txBox="1"/>
          <p:nvPr>
            <p:ph idx="1" type="subTitle"/>
          </p:nvPr>
        </p:nvSpPr>
        <p:spPr>
          <a:xfrm>
            <a:off x="685800" y="2078052"/>
            <a:ext cx="7772400" cy="7847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Kombinace kamenné pobočky, velkoobchodu a e-shopu klade důraz na </a:t>
            </a:r>
            <a:r>
              <a:rPr b="1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vždy reálný stav skladu.</a:t>
            </a: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t/>
            </a:r>
            <a:endParaRPr b="0" baseline="0" i="0" sz="3000" u="none" cap="none" strike="sngStrike">
              <a:solidFill>
                <a:schemeClr val="dk2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baseline="0" i="0" lang="cs" sz="3000" u="none" cap="none" strike="sng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Excelová tabulka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baseline="0" i="0" lang="cs" sz="3000" u="none" cap="none" strike="sng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Synchronizace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Shape 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52" y="0"/>
            <a:ext cx="9141292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ctrTitle"/>
          </p:nvPr>
        </p:nvSpPr>
        <p:spPr>
          <a:xfrm>
            <a:off x="685800" y="668941"/>
            <a:ext cx="7772400" cy="11597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cs" sz="4800" u="none" cap="none" strike="noStrike">
                <a:solidFill>
                  <a:srgbClr val="E95317"/>
                </a:solidFill>
                <a:latin typeface="Arial"/>
                <a:ea typeface="Arial"/>
                <a:cs typeface="Arial"/>
                <a:sym typeface="Arial"/>
                <a:rtl val="0"/>
              </a:rPr>
              <a:t>Zakázka na jednom místě</a:t>
            </a:r>
          </a:p>
        </p:txBody>
      </p:sp>
      <p:sp>
        <p:nvSpPr>
          <p:cNvPr id="139" name="Shape 139"/>
          <p:cNvSpPr txBox="1"/>
          <p:nvPr>
            <p:ph idx="1" type="subTitle"/>
          </p:nvPr>
        </p:nvSpPr>
        <p:spPr>
          <a:xfrm>
            <a:off x="685800" y="2078052"/>
            <a:ext cx="7772400" cy="7847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Přijetí objednávky → přenos do FlexiBee → vyřízení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t/>
            </a:r>
            <a:endParaRPr b="0" baseline="0" i="0" sz="3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E-shop údaje o objednávce stále </a:t>
            </a:r>
            <a:r>
              <a:rPr b="1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automaticky aktualizuje</a:t>
            </a: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 a informuje klienta.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ctrTitle"/>
          </p:nvPr>
        </p:nvSpPr>
        <p:spPr>
          <a:xfrm>
            <a:off x="685800" y="1430941"/>
            <a:ext cx="7772400" cy="11597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cs" sz="4800" u="none" cap="none" strike="noStrike">
                <a:solidFill>
                  <a:srgbClr val="E95317"/>
                </a:solidFill>
                <a:latin typeface="Arial"/>
                <a:ea typeface="Arial"/>
                <a:cs typeface="Arial"/>
                <a:sym typeface="Arial"/>
                <a:rtl val="0"/>
              </a:rPr>
              <a:t>Cloud a dostupnost odkudkoliv</a:t>
            </a:r>
          </a:p>
        </p:txBody>
      </p:sp>
      <p:sp>
        <p:nvSpPr>
          <p:cNvPr id="145" name="Shape 145"/>
          <p:cNvSpPr txBox="1"/>
          <p:nvPr>
            <p:ph idx="1" type="subTitle"/>
          </p:nvPr>
        </p:nvSpPr>
        <p:spPr>
          <a:xfrm>
            <a:off x="685800" y="2840052"/>
            <a:ext cx="7772400" cy="7847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Díky provozu v cloudu se přihlásíte </a:t>
            </a:r>
            <a:r>
              <a:rPr b="1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z jakéhokoliv místa</a:t>
            </a: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, kde je internet.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type="ctrTitle"/>
          </p:nvPr>
        </p:nvSpPr>
        <p:spPr>
          <a:xfrm>
            <a:off x="685800" y="897541"/>
            <a:ext cx="7772400" cy="11597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cs" sz="4800" u="none" cap="none" strike="noStrike">
                <a:solidFill>
                  <a:srgbClr val="E95317"/>
                </a:solidFill>
                <a:latin typeface="Arial"/>
                <a:ea typeface="Arial"/>
                <a:cs typeface="Arial"/>
                <a:sym typeface="Arial"/>
                <a:rtl val="0"/>
              </a:rPr>
              <a:t>Na co mi už karta produktu nestačí?</a:t>
            </a:r>
          </a:p>
        </p:txBody>
      </p:sp>
      <p:sp>
        <p:nvSpPr>
          <p:cNvPr id="151" name="Shape 151"/>
          <p:cNvSpPr txBox="1"/>
          <p:nvPr>
            <p:ph idx="1" type="subTitle"/>
          </p:nvPr>
        </p:nvSpPr>
        <p:spPr>
          <a:xfrm>
            <a:off x="685800" y="2535252"/>
            <a:ext cx="7772400" cy="7847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multimédia a rozšířený obsah</a:t>
            </a: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specifika zbožových serverů</a:t>
            </a: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SEO</a:t>
            </a: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více možných variant a kombinací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ctrTitle"/>
          </p:nvPr>
        </p:nvSpPr>
        <p:spPr>
          <a:xfrm>
            <a:off x="685800" y="897541"/>
            <a:ext cx="7772400" cy="11597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cs" sz="4800" u="none" cap="none" strike="noStrike">
                <a:solidFill>
                  <a:srgbClr val="E95317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 dalšího budete v e-shopu řešit?</a:t>
            </a:r>
          </a:p>
        </p:txBody>
      </p:sp>
      <p:sp>
        <p:nvSpPr>
          <p:cNvPr id="157" name="Shape 157"/>
          <p:cNvSpPr txBox="1"/>
          <p:nvPr>
            <p:ph idx="1" type="subTitle"/>
          </p:nvPr>
        </p:nvSpPr>
        <p:spPr>
          <a:xfrm>
            <a:off x="685800" y="2078052"/>
            <a:ext cx="7772400" cy="7847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newslettery a e-mailing, ideálně segmentovaný</a:t>
            </a: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marketingové akce, promo, slevy</a:t>
            </a: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vlastní stavy objednávek, napojení na platební brány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t/>
            </a:r>
            <a:endParaRPr b="0" baseline="0" i="0" sz="3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ctrTitle"/>
          </p:nvPr>
        </p:nvSpPr>
        <p:spPr>
          <a:xfrm>
            <a:off x="685800" y="287941"/>
            <a:ext cx="7772400" cy="11597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cs" sz="4800" u="none" cap="none" strike="noStrike">
                <a:solidFill>
                  <a:srgbClr val="E95317"/>
                </a:solidFill>
                <a:latin typeface="Arial"/>
                <a:ea typeface="Arial"/>
                <a:cs typeface="Arial"/>
                <a:sym typeface="Arial"/>
                <a:rtl val="0"/>
              </a:rPr>
              <a:t>Oddělené přístupy</a:t>
            </a:r>
          </a:p>
        </p:txBody>
      </p:sp>
      <p:sp>
        <p:nvSpPr>
          <p:cNvPr id="163" name="Shape 163"/>
          <p:cNvSpPr txBox="1"/>
          <p:nvPr>
            <p:ph idx="1" type="subTitle"/>
          </p:nvPr>
        </p:nvSpPr>
        <p:spPr>
          <a:xfrm>
            <a:off x="685800" y="1849452"/>
            <a:ext cx="7772400" cy="7847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Copywriteři a konzultanti z oboru SEO a PPC budou potřebovat přístup k datům.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t/>
            </a:r>
            <a:endParaRPr b="0" baseline="0" i="0" sz="3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Jejich zodpovědnost je ale pouze internetový prodej. 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type="ctrTitle"/>
          </p:nvPr>
        </p:nvSpPr>
        <p:spPr>
          <a:xfrm>
            <a:off x="685800" y="1278541"/>
            <a:ext cx="7772400" cy="11597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cs" sz="4800" u="none" cap="none" strike="noStrike">
                <a:solidFill>
                  <a:srgbClr val="E95317"/>
                </a:solidFill>
                <a:latin typeface="Arial"/>
                <a:ea typeface="Arial"/>
                <a:cs typeface="Arial"/>
                <a:sym typeface="Arial"/>
                <a:rtl val="0"/>
              </a:rPr>
              <a:t>Jak vypadá řešení u klientů</a:t>
            </a:r>
          </a:p>
        </p:txBody>
      </p:sp>
      <p:sp>
        <p:nvSpPr>
          <p:cNvPr id="169" name="Shape 169"/>
          <p:cNvSpPr txBox="1"/>
          <p:nvPr>
            <p:ph idx="1" type="subTitle"/>
          </p:nvPr>
        </p:nvSpPr>
        <p:spPr>
          <a:xfrm>
            <a:off x="685800" y="2840052"/>
            <a:ext cx="7772400" cy="7847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Řešení Shopero: </a:t>
            </a:r>
            <a:r>
              <a:rPr b="0" baseline="0" i="0" lang="cs" sz="30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  <a:rtl val="0"/>
              </a:rPr>
              <a:t>www.worksafety.cz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E-shop na míru: </a:t>
            </a:r>
            <a:r>
              <a:rPr b="0" baseline="0" i="0" lang="cs" sz="30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  <a:rtl val="0"/>
              </a:rPr>
              <a:t>www.motostar.cz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t/>
            </a:r>
            <a:endParaRPr b="0" baseline="0" i="0" sz="3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Shape 17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52" y="0"/>
            <a:ext cx="9141292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ctrTitle"/>
          </p:nvPr>
        </p:nvSpPr>
        <p:spPr>
          <a:xfrm>
            <a:off x="685800" y="1278541"/>
            <a:ext cx="7772400" cy="11597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cs" sz="4800" u="none" cap="none" strike="noStrike">
                <a:solidFill>
                  <a:srgbClr val="E95317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 je to Shopero?</a:t>
            </a:r>
          </a:p>
        </p:txBody>
      </p:sp>
      <p:sp>
        <p:nvSpPr>
          <p:cNvPr id="44" name="Shape 44"/>
          <p:cNvSpPr txBox="1"/>
          <p:nvPr>
            <p:ph idx="1" type="subTitle"/>
          </p:nvPr>
        </p:nvSpPr>
        <p:spPr>
          <a:xfrm>
            <a:off x="685800" y="2535252"/>
            <a:ext cx="7772400" cy="7847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“Krabicový” e-shop, který si </a:t>
            </a:r>
            <a:r>
              <a:rPr b="1" baseline="0" i="0" lang="cs" sz="3000" u="none" cap="none" strike="noStrike">
                <a:solidFill>
                  <a:srgbClr val="E95317"/>
                </a:solidFill>
                <a:latin typeface="Arial"/>
                <a:ea typeface="Arial"/>
                <a:cs typeface="Arial"/>
                <a:sym typeface="Arial"/>
                <a:rtl val="0"/>
              </a:rPr>
              <a:t>snadno</a:t>
            </a: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 založíte na </a:t>
            </a:r>
            <a:r>
              <a:rPr b="1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www.shopero.cz</a:t>
            </a: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.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t/>
            </a:r>
            <a:endParaRPr b="0" baseline="0" i="0" sz="3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Shape 4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53" y="0"/>
            <a:ext cx="9141292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457200" y="73937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cs" sz="3600" u="none" cap="none" strike="noStrike">
                <a:solidFill>
                  <a:srgbClr val="E95317"/>
                </a:solidFill>
                <a:latin typeface="Arial"/>
                <a:ea typeface="Arial"/>
                <a:cs typeface="Arial"/>
                <a:sym typeface="Arial"/>
                <a:rtl val="0"/>
              </a:rPr>
              <a:t>Jak pořídit e-shop?</a:t>
            </a:r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457200" y="1733550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419100" lvl="0" marL="596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b="1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open source</a:t>
            </a: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 - nízká až nulová cena</a:t>
            </a:r>
          </a:p>
          <a:p>
            <a:pPr indent="-419100" lvl="0" marL="596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b="1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krabicové řešení</a:t>
            </a: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 - často ideální poměr cena / výkon</a:t>
            </a:r>
          </a:p>
          <a:p>
            <a:pPr indent="-419100" lvl="0" marL="596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b="1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vývoj na míru</a:t>
            </a: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 - specifické funkce a grafika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457200" y="8917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cs" sz="3600" u="none" cap="none" strike="noStrike">
                <a:solidFill>
                  <a:srgbClr val="E95317"/>
                </a:solidFill>
                <a:latin typeface="Arial"/>
                <a:ea typeface="Arial"/>
                <a:cs typeface="Arial"/>
                <a:sym typeface="Arial"/>
                <a:rtl val="0"/>
              </a:rPr>
              <a:t>Proč jsme se do toho pustili?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457200" y="1885950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V Red Peppers řešíme poptávky na střední a větší e-shopy. </a:t>
            </a: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3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Požadavky se ale stále </a:t>
            </a:r>
            <a:r>
              <a:rPr b="1" baseline="0" i="0" lang="cs" sz="3000" u="none" cap="none" strike="noStrike">
                <a:solidFill>
                  <a:srgbClr val="E95317"/>
                </a:solidFill>
                <a:latin typeface="Arial"/>
                <a:ea typeface="Arial"/>
                <a:cs typeface="Arial"/>
                <a:sym typeface="Arial"/>
                <a:rtl val="0"/>
              </a:rPr>
              <a:t>opakují</a:t>
            </a:r>
            <a:r>
              <a:rPr b="0" baseline="0" i="0" lang="cs" sz="3000" u="none" cap="none" strike="noStrike">
                <a:solidFill>
                  <a:srgbClr val="E95317"/>
                </a:solidFill>
                <a:latin typeface="Arial"/>
                <a:ea typeface="Arial"/>
                <a:cs typeface="Arial"/>
                <a:sym typeface="Arial"/>
                <a:rtl val="0"/>
              </a:rPr>
              <a:t>...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idx="1" type="body"/>
          </p:nvPr>
        </p:nvSpPr>
        <p:spPr>
          <a:xfrm>
            <a:off x="457200" y="430102"/>
            <a:ext cx="8229600" cy="10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cs" sz="3600" u="none" cap="none" strike="noStrike">
                <a:solidFill>
                  <a:srgbClr val="E95317"/>
                </a:solidFill>
                <a:latin typeface="Arial"/>
                <a:ea typeface="Arial"/>
                <a:cs typeface="Arial"/>
                <a:sym typeface="Arial"/>
                <a:rtl val="0"/>
              </a:rPr>
              <a:t>Tuší zákazníci, co e-commerce obnáší?</a:t>
            </a: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Ochota obětovat částky v řádech </a:t>
            </a:r>
            <a:r>
              <a:rPr b="1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stovek tisíc</a:t>
            </a: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 za nový e-shop.</a:t>
            </a: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3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cs" sz="3000" u="none" cap="none" strike="noStrike">
                <a:solidFill>
                  <a:srgbClr val="E95317"/>
                </a:solidFill>
                <a:latin typeface="Arial"/>
                <a:ea typeface="Arial"/>
                <a:cs typeface="Arial"/>
                <a:sym typeface="Arial"/>
                <a:rtl val="0"/>
              </a:rPr>
              <a:t>Nezbývá na to podstatné:</a:t>
            </a: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marketing a propagaci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idx="1" type="body"/>
          </p:nvPr>
        </p:nvSpPr>
        <p:spPr>
          <a:xfrm>
            <a:off x="457200" y="688758"/>
            <a:ext cx="8229600" cy="519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Řešení → </a:t>
            </a:r>
            <a:r>
              <a:rPr b="1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vlastní nástroj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3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Jaká je jeho podstata?</a:t>
            </a:r>
            <a:r>
              <a:rPr b="1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baseline="0" i="0" sz="3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Font typeface="Arial"/>
              <a:buChar char="●"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odpovídající </a:t>
            </a:r>
            <a:r>
              <a:rPr b="1" baseline="0" i="0" lang="cs" sz="3000" u="none" cap="none" strike="noStrike">
                <a:solidFill>
                  <a:srgbClr val="E95317"/>
                </a:solidFill>
                <a:latin typeface="Arial"/>
                <a:ea typeface="Arial"/>
                <a:cs typeface="Arial"/>
                <a:sym typeface="Arial"/>
                <a:rtl val="0"/>
              </a:rPr>
              <a:t>množství potřebných funkcí</a:t>
            </a: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Font typeface="Arial"/>
              <a:buChar char="●"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jeho pořízení je finančně </a:t>
            </a:r>
            <a:r>
              <a:rPr b="1" baseline="0" i="0" lang="cs" sz="3000" u="none" cap="none" strike="noStrike">
                <a:solidFill>
                  <a:srgbClr val="E95317"/>
                </a:solidFill>
                <a:latin typeface="Arial"/>
                <a:ea typeface="Arial"/>
                <a:cs typeface="Arial"/>
                <a:sym typeface="Arial"/>
                <a:rtl val="0"/>
              </a:rPr>
              <a:t>nenáročné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x="457200" y="73937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cs" sz="3600" u="none" cap="none" strike="noStrike">
                <a:solidFill>
                  <a:srgbClr val="E95317"/>
                </a:solidFill>
                <a:latin typeface="Arial"/>
                <a:ea typeface="Arial"/>
                <a:cs typeface="Arial"/>
                <a:sym typeface="Arial"/>
                <a:rtl val="0"/>
              </a:rPr>
              <a:t>Kdo je náš zákazník?</a:t>
            </a:r>
          </a:p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457200" y="1733550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419100" lvl="0" marL="596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b="1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začátečník</a:t>
            </a: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, který požaduje jednoduchost</a:t>
            </a:r>
          </a:p>
          <a:p>
            <a:pPr indent="-419100" lvl="0" marL="596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b="1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majitel e-shopu</a:t>
            </a: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, který hledá nové funkce</a:t>
            </a:r>
          </a:p>
          <a:p>
            <a:pPr indent="-419100" lvl="0" marL="596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b="1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agentura</a:t>
            </a: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, která potřebuje “rychlé” nebo “levné” řešení 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