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6.xml"/>
  <Override ContentType="application/vnd.openxmlformats-officedocument.presentationml.slide+xml" PartName="/ppt/slides/slide21.xml"/>
  <Override ContentType="application/vnd.openxmlformats-officedocument.presentationml.slide+xml" PartName="/ppt/slides/slide2.xml"/>
  <Override ContentType="application/vnd.openxmlformats-officedocument.presentationml.slide+xml" PartName="/ppt/slides/slide26.xml"/>
  <Override ContentType="application/vnd.openxmlformats-officedocument.presentationml.slide+xml" PartName="/ppt/slides/slide25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4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0" Type="http://schemas.openxmlformats.org/officeDocument/2006/relationships/slide" Target="slides/slide25.xml"/><Relationship Id="rId12" Type="http://schemas.openxmlformats.org/officeDocument/2006/relationships/slide" Target="slides/slide7.xml"/><Relationship Id="rId31" Type="http://schemas.openxmlformats.org/officeDocument/2006/relationships/slide" Target="slides/slide26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12785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2840052"/>
            <a:ext cx="7772400" cy="784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0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idx="12" type="sldNum"/>
          </p:nvPr>
        </p:nvSpPr>
        <p:spPr>
          <a:xfrm>
            <a:off x="8556790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891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ct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200150"/>
            <a:ext cx="8229600" cy="37256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56790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4406308"/>
            <a:ext cx="8229600" cy="519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36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0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24" cy="37256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24" cy="37256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0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56790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c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07.jpg"/><Relationship Id="rId4" Type="http://schemas.openxmlformats.org/officeDocument/2006/relationships/slideLayout" Target="../slideLayouts/slideLayout3.xml"/><Relationship Id="rId3" Type="http://schemas.openxmlformats.org/officeDocument/2006/relationships/slideLayout" Target="../slideLayouts/slideLayout2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theme" Target="../theme/theme2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0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cs"/>
              <a:t>‹#›</a:t>
            </a:fld>
          </a:p>
        </p:txBody>
      </p:sp>
      <p:pic>
        <p:nvPicPr>
          <p:cNvPr id="8" name="Shape 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53" y="0"/>
            <a:ext cx="9141292" cy="51434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3.jp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jp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jp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jp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jpg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hyperlink" Target="www.motostar.cz" TargetMode="External"/><Relationship Id="rId3" Type="http://schemas.openxmlformats.org/officeDocument/2006/relationships/hyperlink" Target="www.worksafety.cz" TargetMode="External"/></Relationships>
</file>

<file path=ppt/slides/_rels/slide2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6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x="685800" y="12785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4800" u="none" cap="none" strike="noStrike">
              <a:solidFill>
                <a:srgbClr val="E95317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x="685800" y="2840052"/>
            <a:ext cx="7772400" cy="784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33" name="Shape 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328" y="0"/>
            <a:ext cx="898934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1272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Čím jsme se chtěli odlišit?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22669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1016000" marR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přehlednost a použitelnost</a:t>
            </a:r>
          </a:p>
          <a:p>
            <a:pPr indent="-419100" lvl="0" marL="1016000" marR="4318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plná responzivita</a:t>
            </a:r>
          </a:p>
          <a:p>
            <a:pPr indent="-419100" lvl="0" marL="1016000" marR="4318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nové funkce</a:t>
            </a:r>
          </a:p>
          <a:p>
            <a:pPr indent="-419100" lvl="0" marL="1016000" marR="4318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multiměnovost a multijazyčnost</a:t>
            </a:r>
          </a:p>
          <a:p>
            <a:pPr indent="0" lvl="0" marL="0" marR="4318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1000" u="none" cap="none" strike="noStrike">
              <a:solidFill>
                <a:srgbClr val="50005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3" y="0"/>
            <a:ext cx="914129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ctrTitle"/>
          </p:nvPr>
        </p:nvSpPr>
        <p:spPr>
          <a:xfrm>
            <a:off x="685800" y="386616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Responzivita?</a:t>
            </a:r>
          </a:p>
        </p:txBody>
      </p:sp>
      <p:sp>
        <p:nvSpPr>
          <p:cNvPr id="94" name="Shape 94"/>
          <p:cNvSpPr txBox="1"/>
          <p:nvPr>
            <p:ph idx="1" type="subTitle"/>
          </p:nvPr>
        </p:nvSpPr>
        <p:spPr>
          <a:xfrm>
            <a:off x="685800" y="1801877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100%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Jako jedni z mála nabízíme řešení, které je </a:t>
            </a:r>
            <a:r>
              <a:rPr b="1" baseline="0" i="0" lang="cs" sz="30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plně responzivní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a nepoužívá jen mobilní zobrazení.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3" y="0"/>
            <a:ext cx="914129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685800" y="12785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Měny a jazyky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685800" y="28400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baseline="0" i="0" lang="cs" sz="30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Aktuálně podporujeme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: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Slovenštinu, Angličtinu a Němčinu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Otevřeli jsme </a:t>
            </a:r>
            <a:r>
              <a:rPr b="1" baseline="0" i="0" lang="cs" sz="30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kanceláře na Slovensku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3" y="0"/>
            <a:ext cx="914129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685800" y="12785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Oddělené systémy</a:t>
            </a:r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685800" y="28400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Každý je specialista ve svém oboru: 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E-shop obstará internetový prodej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ERP řeší skladový a offline provoz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 dokáže propojení ERP a e-shopu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57200" y="8953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1016000" marR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díky rest API snadno a rychle propojíme systémy</a:t>
            </a:r>
          </a:p>
          <a:p>
            <a:pPr indent="-419100" lvl="0" marL="1016000" marR="4318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pomocí Hooků vedeme komunikaci mezi systémy v reálném čase</a:t>
            </a:r>
          </a:p>
          <a:p>
            <a:pPr indent="-419100" lvl="0" marL="1016000" marR="4318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přenášíme údaje o produktech, zákaznících a objednávkách</a:t>
            </a:r>
          </a:p>
          <a:p>
            <a:pPr indent="-419100" lvl="0" marL="1016000" marR="4318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individuálně ladíme</a:t>
            </a:r>
          </a:p>
          <a:p>
            <a:pPr indent="0" lvl="0" marL="0" marR="4318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4318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1000" u="none" cap="none" strike="noStrike">
              <a:solidFill>
                <a:srgbClr val="50005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ctrTitle"/>
          </p:nvPr>
        </p:nvSpPr>
        <p:spPr>
          <a:xfrm>
            <a:off x="685800" y="20405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Benefity propojení ERP a e-shopu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ctrTitle"/>
          </p:nvPr>
        </p:nvSpPr>
        <p:spPr>
          <a:xfrm>
            <a:off x="685800" y="6689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Přehled o skladech</a:t>
            </a:r>
          </a:p>
        </p:txBody>
      </p:sp>
      <p:sp>
        <p:nvSpPr>
          <p:cNvPr id="133" name="Shape 133"/>
          <p:cNvSpPr txBox="1"/>
          <p:nvPr>
            <p:ph idx="1" type="subTitle"/>
          </p:nvPr>
        </p:nvSpPr>
        <p:spPr>
          <a:xfrm>
            <a:off x="685800" y="20780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Kombinace kamenné pobočky, velkoobchodu a e-shopu klade důraz na </a:t>
            </a: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vždy reálný stav skladu.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baseline="0" i="0" sz="3000" u="none" cap="none" strike="sng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sng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Excelová tabulka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sng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Synchronizace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2" y="0"/>
            <a:ext cx="914129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ctrTitle"/>
          </p:nvPr>
        </p:nvSpPr>
        <p:spPr>
          <a:xfrm>
            <a:off x="685800" y="6689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Zakázka na jednom místě</a:t>
            </a:r>
          </a:p>
        </p:txBody>
      </p:sp>
      <p:sp>
        <p:nvSpPr>
          <p:cNvPr id="139" name="Shape 139"/>
          <p:cNvSpPr txBox="1"/>
          <p:nvPr>
            <p:ph idx="1" type="subTitle"/>
          </p:nvPr>
        </p:nvSpPr>
        <p:spPr>
          <a:xfrm>
            <a:off x="685800" y="20780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Přijetí objednávky → přenos do FlexiBee → vyřízení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E-shop údaje o objednávce stále </a:t>
            </a: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automaticky aktualizuje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a informuje klienta.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ctrTitle"/>
          </p:nvPr>
        </p:nvSpPr>
        <p:spPr>
          <a:xfrm>
            <a:off x="685800" y="14309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Cloud a dostupnost odkudkoliv</a:t>
            </a:r>
          </a:p>
        </p:txBody>
      </p:sp>
      <p:sp>
        <p:nvSpPr>
          <p:cNvPr id="145" name="Shape 145"/>
          <p:cNvSpPr txBox="1"/>
          <p:nvPr>
            <p:ph idx="1" type="subTitle"/>
          </p:nvPr>
        </p:nvSpPr>
        <p:spPr>
          <a:xfrm>
            <a:off x="685800" y="28400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Díky provozu v cloudu se přihlásíte </a:t>
            </a: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z jakéhokoliv místa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kde je internet.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ctrTitle"/>
          </p:nvPr>
        </p:nvSpPr>
        <p:spPr>
          <a:xfrm>
            <a:off x="685800" y="8975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Na co mi už karta produktu nestačí?</a:t>
            </a:r>
          </a:p>
        </p:txBody>
      </p:sp>
      <p:sp>
        <p:nvSpPr>
          <p:cNvPr id="151" name="Shape 151"/>
          <p:cNvSpPr txBox="1"/>
          <p:nvPr>
            <p:ph idx="1" type="subTitle"/>
          </p:nvPr>
        </p:nvSpPr>
        <p:spPr>
          <a:xfrm>
            <a:off x="685800" y="25352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multimédia a rozšířený obsah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specifika zbožových serverů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SEO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více možných variant a kombinací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ctrTitle"/>
          </p:nvPr>
        </p:nvSpPr>
        <p:spPr>
          <a:xfrm>
            <a:off x="685800" y="8975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 dalšího budete v e-shopu řešit?</a:t>
            </a:r>
          </a:p>
        </p:txBody>
      </p:sp>
      <p:sp>
        <p:nvSpPr>
          <p:cNvPr id="157" name="Shape 157"/>
          <p:cNvSpPr txBox="1"/>
          <p:nvPr>
            <p:ph idx="1" type="subTitle"/>
          </p:nvPr>
        </p:nvSpPr>
        <p:spPr>
          <a:xfrm>
            <a:off x="685800" y="20780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newslettery a e-mailing, ideálně segmentovaný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marketingové akce, promo, slevy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vlastní stavy objednávek, napojení na platební brány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ctrTitle"/>
          </p:nvPr>
        </p:nvSpPr>
        <p:spPr>
          <a:xfrm>
            <a:off x="685800" y="2879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Oddělené přístupy</a:t>
            </a:r>
          </a:p>
        </p:txBody>
      </p:sp>
      <p:sp>
        <p:nvSpPr>
          <p:cNvPr id="163" name="Shape 163"/>
          <p:cNvSpPr txBox="1"/>
          <p:nvPr>
            <p:ph idx="1" type="subTitle"/>
          </p:nvPr>
        </p:nvSpPr>
        <p:spPr>
          <a:xfrm>
            <a:off x="685800" y="18494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Copywriteři a konzultanti z oboru SEO a PPC budou potřebovat přístup k datům.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Jejich zodpovědnost je ale pouze internetový prodej. 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ctrTitle"/>
          </p:nvPr>
        </p:nvSpPr>
        <p:spPr>
          <a:xfrm>
            <a:off x="685800" y="12785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Jak vypadá řešení u klientů</a:t>
            </a:r>
          </a:p>
        </p:txBody>
      </p:sp>
      <p:sp>
        <p:nvSpPr>
          <p:cNvPr id="169" name="Shape 169"/>
          <p:cNvSpPr txBox="1"/>
          <p:nvPr>
            <p:ph idx="1" type="subTitle"/>
          </p:nvPr>
        </p:nvSpPr>
        <p:spPr>
          <a:xfrm>
            <a:off x="685800" y="28400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Řešení Shopero: </a:t>
            </a:r>
            <a:r>
              <a:rPr b="0" baseline="0" i="0" lang="cs" sz="3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  <a:rtl val="0"/>
              </a:rPr>
              <a:t>www.worksafety.cz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E-shop na míru: </a:t>
            </a:r>
            <a:r>
              <a:rPr b="0" baseline="0" i="0" lang="cs" sz="3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  <a:rtl val="0"/>
              </a:rPr>
              <a:t>www.motostar.cz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2" y="0"/>
            <a:ext cx="914129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x="685800" y="1278541"/>
            <a:ext cx="7772400" cy="11597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 je to Shopero?</a:t>
            </a:r>
          </a:p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685800" y="2535252"/>
            <a:ext cx="7772400" cy="78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“Krabicový” e-shop, který si </a:t>
            </a:r>
            <a:r>
              <a:rPr b="1" baseline="0" i="0" lang="cs" sz="30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snadno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založíte na </a:t>
            </a: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www.shopero.cz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Shape 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3" y="0"/>
            <a:ext cx="914129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7393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Jak pořídit e-shop?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7335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596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open source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- nízká až nulová cena</a:t>
            </a:r>
          </a:p>
          <a:p>
            <a:pPr indent="-419100" lvl="0" marL="596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krabicové řešení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- často ideální poměr cena / výkon</a:t>
            </a:r>
          </a:p>
          <a:p>
            <a:pPr indent="-419100" lvl="0" marL="596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vývoj na míru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- specifické funkce a grafika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8917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Proč jsme se do toho pustili?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8859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V Red Peppers řešíme poptávky na střední a větší e-shopy. </a:t>
            </a: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Požadavky se ale stále </a:t>
            </a:r>
            <a:r>
              <a:rPr b="1" baseline="0" i="0" lang="cs" sz="30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opakují</a:t>
            </a:r>
            <a:r>
              <a:rPr b="0" baseline="0" i="0" lang="cs" sz="30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...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430102"/>
            <a:ext cx="8229600" cy="10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Tuší zákazníci, co e-commerce obnáší?</a:t>
            </a: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Ochota obětovat částky v řádech </a:t>
            </a: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stovek tisíc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za nový e-shop.</a:t>
            </a: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0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Nezbývá na to podstatné: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marketing a propagaci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688758"/>
            <a:ext cx="8229600" cy="5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Řešení → </a:t>
            </a: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vlastní nástroj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Jaká je jeho podstata?</a:t>
            </a: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baseline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odpovídající </a:t>
            </a:r>
            <a:r>
              <a:rPr b="1" baseline="0" i="0" lang="cs" sz="30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množství potřebných funkcí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jeho pořízení je finančně </a:t>
            </a:r>
            <a:r>
              <a:rPr b="1" baseline="0" i="0" lang="cs" sz="30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nenáročné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7393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rgbClr val="E95317"/>
                </a:solidFill>
                <a:latin typeface="Arial"/>
                <a:ea typeface="Arial"/>
                <a:cs typeface="Arial"/>
                <a:sym typeface="Arial"/>
                <a:rtl val="0"/>
              </a:rPr>
              <a:t>Kdo je náš zákazník?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7335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596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začátečník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který požaduje jednoduchost</a:t>
            </a:r>
          </a:p>
          <a:p>
            <a:pPr indent="-419100" lvl="0" marL="596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majitel e-shopu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který hledá nové funkce</a:t>
            </a:r>
          </a:p>
          <a:p>
            <a:pPr indent="-419100" lvl="0" marL="596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1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agentura</a:t>
            </a: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, která potřebuje “rychlé” nebo “levné” řešení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