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Úvodní sníme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42" y="196798"/>
            <a:ext cx="9139115" cy="646440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/>
          <p:nvPr>
            <p:ph idx="1" type="body"/>
          </p:nvPr>
        </p:nvSpPr>
        <p:spPr>
          <a:xfrm>
            <a:off x="971550" y="1844675"/>
            <a:ext cx="7272337" cy="28797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ctr">
              <a:spcBef>
                <a:spcPts val="0"/>
              </a:spcBef>
              <a:buClr>
                <a:srgbClr val="595959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nímek2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42" y="196798"/>
            <a:ext cx="9139115" cy="646440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/>
          <p:nvPr>
            <p:ph idx="1" type="body"/>
          </p:nvPr>
        </p:nvSpPr>
        <p:spPr>
          <a:xfrm>
            <a:off x="323850" y="1268759"/>
            <a:ext cx="8496299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Font typeface="Noto Symbol"/>
              <a:buChar char="▪"/>
              <a:defRPr/>
            </a:lvl1pPr>
            <a:lvl2pPr indent="-107950" marL="742950" rtl="0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Font typeface="Arial"/>
              <a:buChar char="□"/>
              <a:defRPr/>
            </a:lvl2pPr>
            <a:lvl3pPr indent="-76200" marL="1143000" rtl="0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Font typeface="Noto Symbol"/>
              <a:buChar char="−"/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nímek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42" y="196798"/>
            <a:ext cx="9139115" cy="646440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/>
          <p:nvPr>
            <p:ph type="title"/>
          </p:nvPr>
        </p:nvSpPr>
        <p:spPr>
          <a:xfrm>
            <a:off x="323528" y="1268759"/>
            <a:ext cx="8496944" cy="5040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3.jpg"/><Relationship Id="rId3" Type="http://schemas.openxmlformats.org/officeDocument/2006/relationships/image" Target="../media/image00.png"/><Relationship Id="rId6" Type="http://schemas.openxmlformats.org/officeDocument/2006/relationships/image" Target="../media/image02.png"/><Relationship Id="rId5" Type="http://schemas.openxmlformats.org/officeDocument/2006/relationships/image" Target="../media/image05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idx="1" type="body"/>
          </p:nvPr>
        </p:nvSpPr>
        <p:spPr>
          <a:xfrm>
            <a:off x="683568" y="3429000"/>
            <a:ext cx="7848871" cy="2376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Integrace Flexibee - ABRA G3</a:t>
            </a:r>
          </a:p>
          <a:p>
            <a:pPr indent="0" lvl="0" marL="0" marR="0" rtl="0" algn="ctr">
              <a:spcBef>
                <a:spcPts val="800"/>
              </a:spcBef>
              <a:buClr>
                <a:srgbClr val="595959"/>
              </a:buClr>
              <a:buFont typeface="Arial"/>
              <a:buNone/>
            </a:pPr>
            <a:r>
              <a:t/>
            </a:r>
            <a:endParaRPr b="1" baseline="0" i="0" sz="40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80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b="0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Tomáš Urban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251519" y="1700808"/>
            <a:ext cx="856895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ABRA FlexiBee Developers Day 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323850" y="1413024"/>
            <a:ext cx="8496299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Font typeface="Noto Symbol"/>
              <a:buNone/>
            </a:pPr>
            <a:r>
              <a:t/>
            </a:r>
            <a:endParaRPr b="1" baseline="0" i="0" sz="40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JEDNOZNAČNĚ</a:t>
            </a:r>
          </a:p>
          <a:p>
            <a:pPr indent="0" lvl="0" marL="0" marR="0" rtl="0" algn="ctr">
              <a:lnSpc>
                <a:spcPct val="15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ANO</a:t>
            </a:r>
          </a:p>
          <a:p>
            <a:pPr indent="0" lvl="0" marL="0" marR="0" rtl="0" algn="ctr">
              <a:lnSpc>
                <a:spcPct val="15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0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... JE TO JEDNODUCHÉ ☺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323850" y="1268759"/>
            <a:ext cx="8496299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Font typeface="Noto Symbol"/>
              <a:buNone/>
            </a:pPr>
            <a:r>
              <a:t/>
            </a:r>
            <a:endParaRPr b="1" baseline="0" i="0" sz="3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buClr>
                <a:srgbClr val="595959"/>
              </a:buClr>
              <a:buFont typeface="Noto Symbol"/>
              <a:buNone/>
            </a:pPr>
            <a:r>
              <a:t/>
            </a:r>
            <a:endParaRPr b="1" baseline="0" i="0" sz="3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DĚKUJI ZA POZORNOST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x="323850" y="2060848"/>
            <a:ext cx="8496299" cy="4032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Představení produktu ABRA G3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Téma řešení – cíle zákazníka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Proč jsme zvolili Flexibee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Implementace API – bolístky a výhody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 na to klient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3409528" y="980728"/>
            <a:ext cx="5410943" cy="792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Průběh prezentace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" type="body"/>
          </p:nvPr>
        </p:nvSpPr>
        <p:spPr>
          <a:xfrm>
            <a:off x="323850" y="2060848"/>
            <a:ext cx="8496299" cy="439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Podporované databáze – Firebird, MSSQL, ORACLE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SK i CZ legislativa 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DE i EN jazykové mutace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Výroba, mzdy, šarže, polohované sklady, e-shop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Vlastní vývojové prostředí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Definovatelné položky, formuláře</a:t>
            </a:r>
          </a:p>
        </p:txBody>
      </p:sp>
      <p:sp>
        <p:nvSpPr>
          <p:cNvPr id="37" name="Shape 37"/>
          <p:cNvSpPr txBox="1"/>
          <p:nvPr/>
        </p:nvSpPr>
        <p:spPr>
          <a:xfrm>
            <a:off x="1547663" y="980728"/>
            <a:ext cx="7355159" cy="792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Představení produktu ABRA G3</a:t>
            </a:r>
          </a:p>
        </p:txBody>
      </p:sp>
      <p:pic>
        <p:nvPicPr>
          <p:cNvPr id="38" name="Shape 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32371"/>
            <a:ext cx="2498625" cy="783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68115" y="5997191"/>
            <a:ext cx="2474192" cy="74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4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54260" y="6005585"/>
            <a:ext cx="2426617" cy="808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Shape 4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44542" y="5988662"/>
            <a:ext cx="2210594" cy="825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23850" y="1268759"/>
            <a:ext cx="8496299" cy="1944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Téma řešení </a:t>
            </a:r>
          </a:p>
          <a:p>
            <a:pPr indent="0" lvl="0" marL="0" marR="0" rtl="0" algn="ctr">
              <a:lnSpc>
                <a:spcPct val="15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4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Cíle zákazníka</a:t>
            </a:r>
          </a:p>
        </p:txBody>
      </p:sp>
      <p:pic>
        <p:nvPicPr>
          <p:cNvPr id="47" name="Shape 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759" y="3700346"/>
            <a:ext cx="4217908" cy="2320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323528" y="1932409"/>
            <a:ext cx="8496299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Téma řešení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prodej oblečení – motivy, velikosti, barvy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velkoobchod – 6 uživatelů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maloobchod vlastní i „franšízing“ ( 50-70 prodejen)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čárové kódy</a:t>
            </a:r>
          </a:p>
          <a:p>
            <a:pPr indent="0" lvl="0" marL="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Cíle zákazníka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automatizace komunikace s prodejnami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všichni uvidí, kolik je kde skladem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450"/>
              </a:spcBef>
              <a:buClr>
                <a:srgbClr val="595959"/>
              </a:buClr>
              <a:buSzPct val="97826"/>
              <a:buFont typeface="Noto Symbol"/>
              <a:buChar char="▪"/>
            </a:pPr>
            <a:r>
              <a:rPr b="0" baseline="0" i="0" lang="cs-CZ" sz="22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zvýšení rychlosti práce skladu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817239" y="980728"/>
            <a:ext cx="8003231" cy="936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Jihočeská textilní, s.r.o.</a:t>
            </a:r>
          </a:p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Téma řešení – cíle zákazníka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x="323528" y="1844824"/>
            <a:ext cx="8496299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3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Zvažované varianty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Terminal server  + velká ABRA G4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Více instalací ABRA G3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Flexibee na prodejnách i ve skladu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ABRA G3 ve skladu  + Flexibee na prodejnách</a:t>
            </a:r>
          </a:p>
          <a:p>
            <a:pPr indent="-463849" lvl="1" marL="819450" marR="0" rtl="0" algn="l">
              <a:lnSpc>
                <a:spcPct val="130000"/>
              </a:lnSpc>
              <a:spcBef>
                <a:spcPts val="430"/>
              </a:spcBef>
              <a:buClr>
                <a:srgbClr val="595959"/>
              </a:buClr>
              <a:buSzPct val="97727"/>
              <a:buFont typeface="Arial"/>
              <a:buChar char="□"/>
            </a:pPr>
            <a:r>
              <a:rPr b="0" baseline="0" i="0" lang="cs-CZ" sz="21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rychlost ABRA ve skladu</a:t>
            </a:r>
          </a:p>
          <a:p>
            <a:pPr indent="-463849" lvl="1" marL="819450" marR="0" rtl="0" algn="l">
              <a:lnSpc>
                <a:spcPct val="130000"/>
              </a:lnSpc>
              <a:spcBef>
                <a:spcPts val="430"/>
              </a:spcBef>
              <a:buClr>
                <a:srgbClr val="595959"/>
              </a:buClr>
              <a:buSzPct val="97727"/>
              <a:buFont typeface="Arial"/>
              <a:buChar char="□"/>
            </a:pPr>
            <a:r>
              <a:rPr b="0" baseline="0" i="0" lang="cs-CZ" sz="21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jednoduchá správa instalací na prodejnách</a:t>
            </a:r>
          </a:p>
          <a:p>
            <a:pPr indent="-463849" lvl="1" marL="819450" marR="0" rtl="0" algn="l">
              <a:lnSpc>
                <a:spcPct val="130000"/>
              </a:lnSpc>
              <a:spcBef>
                <a:spcPts val="430"/>
              </a:spcBef>
              <a:buClr>
                <a:srgbClr val="595959"/>
              </a:buClr>
              <a:buSzPct val="97727"/>
              <a:buFont typeface="Arial"/>
              <a:buChar char="□"/>
            </a:pPr>
            <a:r>
              <a:rPr b="0" baseline="0" i="0" lang="cs-CZ" sz="21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1x komunikace vůči popsanému API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817239" y="980728"/>
            <a:ext cx="8003231" cy="720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Proč jsme zvolili Flexibee?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x="323528" y="1844824"/>
            <a:ext cx="8496299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Výhody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dokumentace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příklady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podpora</a:t>
            </a:r>
          </a:p>
          <a:p>
            <a:pPr indent="0" lvl="0" marL="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Drobné Nevýhody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dokumentace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historická konzistence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smečování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889248" y="980728"/>
            <a:ext cx="8003231" cy="936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Implementace API - bolístky a výhody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323528" y="1916832"/>
            <a:ext cx="8496299" cy="475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ABRA do FlexiBee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sklady, kasy, dokladové řady kas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štítky (barvy, velikosti)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ceník + skladové karty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skladové doklady všech skladů</a:t>
            </a:r>
          </a:p>
          <a:p>
            <a:pPr indent="0" lvl="0" marL="0" marR="0" rtl="0" algn="l">
              <a:lnSpc>
                <a:spcPct val="130000"/>
              </a:lnSpc>
              <a:spcBef>
                <a:spcPts val="80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FlexiBee do ABRA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objednávky vydané = dodání na prodejnu</a:t>
            </a:r>
          </a:p>
          <a:p>
            <a:pPr indent="-342900" lvl="0" marL="342900" marR="0" rtl="0" algn="l">
              <a:lnSpc>
                <a:spcPct val="130000"/>
              </a:lnSpc>
              <a:spcBef>
                <a:spcPts val="50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kasové doklady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755575" y="980728"/>
            <a:ext cx="8003231" cy="936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Implementace API - bolístky a výhody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x="323528" y="1700808"/>
            <a:ext cx="8496299" cy="475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Přínosy spojené implementace 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dokončení pozastavené digitalizace prodejen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rychlé nasazení Flexibee a zaškolení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jednotná správa číselníků a správy skladu</a:t>
            </a:r>
          </a:p>
          <a:p>
            <a:pPr indent="0" lvl="0" marL="0" marR="0" rtl="0" algn="l">
              <a:lnSpc>
                <a:spcPct val="150000"/>
              </a:lnSpc>
              <a:spcBef>
                <a:spcPts val="780"/>
              </a:spcBef>
              <a:buClr>
                <a:srgbClr val="595959"/>
              </a:buClr>
              <a:buSzPct val="25000"/>
              <a:buFont typeface="Noto Symbol"/>
              <a:buNone/>
            </a:pPr>
            <a:r>
              <a:rPr b="1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Výhled do budoucna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variantní karty + EANY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480"/>
              </a:spcBef>
              <a:buClr>
                <a:srgbClr val="595959"/>
              </a:buClr>
              <a:buSzPct val="100000"/>
              <a:buFont typeface="Noto Symbol"/>
              <a:buChar char="▪"/>
            </a:pPr>
            <a:r>
              <a:rPr b="0" baseline="0" i="0" lang="cs-CZ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inventarizace všech prodejen za 1 den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817239" y="980728"/>
            <a:ext cx="8003231" cy="720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595959"/>
              </a:buClr>
              <a:buSzPct val="25000"/>
              <a:buFont typeface="Calibri"/>
              <a:buNone/>
            </a:pPr>
            <a:r>
              <a:rPr b="1" baseline="0" i="0" lang="cs-CZ" sz="3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 na to klient 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ova sablona_prezentace TOUR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