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1" Type="http://schemas.openxmlformats.org/officeDocument/2006/relationships/slide" Target="slides/slide16.xml"/><Relationship Id="rId12" Type="http://schemas.openxmlformats.org/officeDocument/2006/relationships/slide" Target="slides/slide7.xml"/><Relationship Id="rId2" Type="http://schemas.openxmlformats.org/officeDocument/2006/relationships/presProps" Target="presProps.xml"/><Relationship Id="rId22" Type="http://schemas.openxmlformats.org/officeDocument/2006/relationships/slide" Target="slides/slide17.xml"/><Relationship Id="rId13" Type="http://schemas.openxmlformats.org/officeDocument/2006/relationships/slide" Target="slides/slide8.xml"/><Relationship Id="rId1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3" Type="http://schemas.openxmlformats.org/officeDocument/2006/relationships/tableStyles" Target="tableStyles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cs"/>
              <a:t>Doklad je idempotentní.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cs"/>
              <a:t>Import lze opakovat.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cs"/>
              <a:t>Uvádíme jen to co měníme.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cs"/>
              <a:t>I povinné atributy není nutné vyplňovat, protože se dopočtou/doplní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cs"/>
              <a:t>Podporujeme formáty: XML, JSON, CSV, DBF, XLS, PDF, ISDOC, EDI, vCard, iCalendar, HTML.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cs"/>
              <a:t>Umíme importovat i gigové XML (více než je RAM).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Zvyšuje rychlost.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Externí systém - licencování a partnerská řešení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Existuje SUDO - do-as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cs"/>
              <a:t>Doklad je idempotentní. 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cs"/>
              <a:t>Import lze opakovat.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cs"/>
              <a:t>Uvádíme jen to co měníme.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cs"/>
              <a:t>I povinné atributy není nutné vyplňovat, protože se dopočtou/doplní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cs"/>
              <a:t>Podporujeme formáty: XML, JSON, CSV, DBF, XLS, PDF, ISDOC, EDI, vCard, iCalendar, HTML.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cs"/>
              <a:t>Umíme importovat i gigové XML (více než je RAM).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cs"/>
              <a:t>Samodokumentace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cs"/>
              <a:t>Browser je nástroj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cs"/>
              <a:t>Podívám se jak to funguje.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Popsat rozdíl mezi XML a JSON, možná další slide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XML je čitelnější a proto v demo obvykle používáme XML.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cs"/>
              <a:t>Externí identifikátory používáme i pro importy. Uděláme velké XML a tím se pak odkazujeme.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2" Type="http://schemas.openxmlformats.org/officeDocument/2006/relationships/image" Target="../media/image0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2" Type="http://schemas.openxmlformats.org/officeDocument/2006/relationships/image" Target="../media/image0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2" Type="http://schemas.openxmlformats.org/officeDocument/2006/relationships/image" Target="../media/image0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2" Type="http://schemas.openxmlformats.org/officeDocument/2006/relationships/image" Target="../media/image0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2" Type="http://schemas.openxmlformats.org/officeDocument/2006/relationships/image" Target="../media/image0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2" Type="http://schemas.openxmlformats.org/officeDocument/2006/relationships/image" Target="../media/image0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2" Type="http://schemas.openxmlformats.org/officeDocument/2006/relationships/image" Target="../media/image0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2" Type="http://schemas.openxmlformats.org/officeDocument/2006/relationships/image" Target="../media/image0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produktu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hodné pro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ýh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Zákazníci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oděkování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- Center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1125140" y="2330648"/>
            <a:ext cx="7358099" cy="2196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&amp; Bullets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1437679" y="107156"/>
            <a:ext cx="6732899" cy="1035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1437679" y="1928812"/>
            <a:ext cx="6732899" cy="4107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indent="-317500" marL="520700" marR="0" rtl="0">
              <a:spcBef>
                <a:spcPts val="2800"/>
              </a:spcBef>
              <a:buSzPct val="100000"/>
              <a:defRPr sz="1000"/>
            </a:lvl1pPr>
            <a:lvl2pPr indent="-317500" marL="876300" marR="0" rtl="0">
              <a:spcBef>
                <a:spcPts val="2800"/>
              </a:spcBef>
              <a:buSzPct val="100000"/>
              <a:defRPr sz="1000"/>
            </a:lvl2pPr>
            <a:lvl3pPr indent="-317500" marL="1244600" marR="0" rtl="0">
              <a:spcBef>
                <a:spcPts val="2800"/>
              </a:spcBef>
              <a:buSzPct val="100000"/>
              <a:defRPr sz="1000"/>
            </a:lvl3pPr>
            <a:lvl4pPr indent="-317500" marL="1612900" marR="0" rtl="0">
              <a:spcBef>
                <a:spcPts val="2800"/>
              </a:spcBef>
              <a:buSzPct val="100000"/>
              <a:defRPr sz="1000"/>
            </a:lvl4pPr>
            <a:lvl5pPr indent="-317500" marL="1981200" marR="0" rtl="0">
              <a:spcBef>
                <a:spcPts val="280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685800" y="4412827"/>
            <a:ext cx="7772400" cy="1034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aktuální kapitol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rtl="0" algn="ctr">
              <a:spcBef>
                <a:spcPts val="0"/>
              </a:spcBef>
              <a:buSzPct val="100000"/>
              <a:defRPr sz="4800"/>
            </a:lvl2pPr>
            <a:lvl3pPr rtl="0" algn="ctr">
              <a:spcBef>
                <a:spcPts val="0"/>
              </a:spcBef>
              <a:buSzPct val="100000"/>
              <a:defRPr sz="4800"/>
            </a:lvl3pPr>
            <a:lvl4pPr rtl="0" algn="ctr">
              <a:spcBef>
                <a:spcPts val="0"/>
              </a:spcBef>
              <a:buSzPct val="100000"/>
              <a:defRPr sz="4800"/>
            </a:lvl4pPr>
            <a:lvl5pPr rtl="0" algn="ctr">
              <a:spcBef>
                <a:spcPts val="0"/>
              </a:spcBef>
              <a:buSzPct val="100000"/>
              <a:defRPr sz="4800"/>
            </a:lvl5pPr>
            <a:lvl6pPr rtl="0" algn="ctr">
              <a:spcBef>
                <a:spcPts val="0"/>
              </a:spcBef>
              <a:buSzPct val="100000"/>
              <a:defRPr sz="4800"/>
            </a:lvl6pPr>
            <a:lvl7pPr rtl="0" algn="ctr">
              <a:spcBef>
                <a:spcPts val="0"/>
              </a:spcBef>
              <a:buSzPct val="100000"/>
              <a:defRPr sz="4800"/>
            </a:lvl7pPr>
            <a:lvl8pPr rtl="0" algn="ctr">
              <a:spcBef>
                <a:spcPts val="0"/>
              </a:spcBef>
              <a:buSzPct val="100000"/>
              <a:defRPr sz="4800"/>
            </a:lvl8pPr>
            <a:lvl9pPr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2281575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692275" y="2281550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odu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7" Type="http://schemas.openxmlformats.org/officeDocument/2006/relationships/theme" Target="../theme/theme3.xml"/><Relationship Id="rId16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" Type="http://schemas.openxmlformats.org/officeDocument/2006/relationships/image" Target="../media/image02.png"/><Relationship Id="rId4" Type="http://schemas.openxmlformats.org/officeDocument/2006/relationships/slideLayout" Target="../slideLayouts/slideLayout3.xml"/><Relationship Id="rId10" Type="http://schemas.openxmlformats.org/officeDocument/2006/relationships/slideLayout" Target="../slideLayouts/slideLayout9.xml"/><Relationship Id="rId3" Type="http://schemas.openxmlformats.org/officeDocument/2006/relationships/slideLayout" Target="../slideLayouts/slideLayout2.xml"/><Relationship Id="rId11" Type="http://schemas.openxmlformats.org/officeDocument/2006/relationships/slideLayout" Target="../slideLayouts/slideLayout10.xml"/><Relationship Id="rId9" Type="http://schemas.openxmlformats.org/officeDocument/2006/relationships/slideLayout" Target="../slideLayouts/slideLayout8.xml"/><Relationship Id="rId6" Type="http://schemas.openxmlformats.org/officeDocument/2006/relationships/slideLayout" Target="../slideLayouts/slideLayout5.xml"/><Relationship Id="rId5" Type="http://schemas.openxmlformats.org/officeDocument/2006/relationships/slideLayout" Target="../slideLayouts/slideLayout4.xml"/><Relationship Id="rId8" Type="http://schemas.openxmlformats.org/officeDocument/2006/relationships/slideLayout" Target="../slideLayouts/slideLayout7.xml"/><Relationship Id="rId7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None/>
              <a:defRPr b="1"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rgbClr val="4A4A49"/>
              </a:buClr>
              <a:buSzPct val="100000"/>
              <a:buFont typeface="Roboto"/>
              <a:buChar char="●"/>
              <a:defRPr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○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■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Parametry URL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lnSpc>
                <a:spcPct val="150000"/>
              </a:lnSpc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Řazení: </a:t>
            </a:r>
            <a:r>
              <a:rPr lang="cs">
                <a:latin typeface="Courier New"/>
                <a:ea typeface="Courier New"/>
                <a:cs typeface="Courier New"/>
                <a:sym typeface="Courier New"/>
              </a:rPr>
              <a:t>?order=nazev@D</a:t>
            </a:r>
          </a:p>
          <a:p>
            <a:pPr indent="-419100" lvl="0" marL="457200" rtl="0">
              <a:lnSpc>
                <a:spcPct val="150000"/>
              </a:lnSpc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Stránkování: </a:t>
            </a:r>
            <a:r>
              <a:rPr lang="cs">
                <a:latin typeface="Courier New"/>
                <a:ea typeface="Courier New"/>
                <a:cs typeface="Courier New"/>
                <a:sym typeface="Courier New"/>
              </a:rPr>
              <a:t>?limit=100&amp;page=20</a:t>
            </a:r>
          </a:p>
          <a:p>
            <a:pPr indent="-419100" lvl="0" marL="457200" rtl="0">
              <a:lnSpc>
                <a:spcPct val="150000"/>
              </a:lnSpc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Počet záznamů: </a:t>
            </a:r>
            <a:r>
              <a:rPr lang="cs">
                <a:latin typeface="Courier New"/>
                <a:ea typeface="Courier New"/>
                <a:cs typeface="Courier New"/>
                <a:sym typeface="Courier New"/>
              </a:rPr>
              <a:t>?add-row-count=true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Detail záznamu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 sz="2200"/>
              <a:t>?detail=</a:t>
            </a:r>
            <a:r>
              <a:rPr lang="cs" sz="2200">
                <a:solidFill>
                  <a:srgbClr val="BF9000"/>
                </a:solidFill>
              </a:rPr>
              <a:t>id</a:t>
            </a:r>
          </a:p>
          <a:p>
            <a:pPr indent="-3683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 sz="2200"/>
              <a:t>?detail=</a:t>
            </a:r>
            <a:r>
              <a:rPr lang="cs" sz="2200">
                <a:solidFill>
                  <a:srgbClr val="BF9000"/>
                </a:solidFill>
              </a:rPr>
              <a:t>summary</a:t>
            </a:r>
          </a:p>
          <a:p>
            <a:pPr indent="-368300" lvl="1" marL="9144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○"/>
            </a:pPr>
            <a:r>
              <a:rPr lang="cs" sz="2200"/>
              <a:t>výchozí pro seznam záznamů</a:t>
            </a:r>
          </a:p>
          <a:p>
            <a:pPr indent="-3683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 sz="2200"/>
              <a:t>?detail=</a:t>
            </a:r>
            <a:r>
              <a:rPr lang="cs" sz="2200">
                <a:solidFill>
                  <a:srgbClr val="BF9000"/>
                </a:solidFill>
              </a:rPr>
              <a:t>full</a:t>
            </a:r>
          </a:p>
          <a:p>
            <a:pPr indent="-368300" lvl="1" marL="9144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○"/>
            </a:pPr>
            <a:r>
              <a:rPr lang="cs" sz="2200"/>
              <a:t>výchozí pro detail záznamu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2200"/>
          </a:p>
          <a:p>
            <a:pPr indent="-3683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 sz="2200"/>
              <a:t>?detail=</a:t>
            </a:r>
            <a:r>
              <a:rPr lang="cs" sz="2200">
                <a:solidFill>
                  <a:srgbClr val="BF9000"/>
                </a:solidFill>
              </a:rPr>
              <a:t>custom</a:t>
            </a:r>
            <a:r>
              <a:rPr lang="cs" sz="2200"/>
              <a:t>:kod,nazev</a:t>
            </a:r>
          </a:p>
          <a:p>
            <a:pPr indent="-3683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 sz="2200"/>
              <a:t>?detail=</a:t>
            </a:r>
            <a:r>
              <a:rPr lang="cs" sz="2200">
                <a:solidFill>
                  <a:srgbClr val="BF9000"/>
                </a:solidFill>
              </a:rPr>
              <a:t>custom</a:t>
            </a:r>
            <a:r>
              <a:rPr lang="cs" sz="2200"/>
              <a:t>:kod,polozky(nazev,cena)</a:t>
            </a:r>
          </a:p>
          <a:p>
            <a:pPr indent="-368300" lvl="1" marL="9144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○"/>
            </a:pPr>
            <a:r>
              <a:rPr lang="cs" sz="2200"/>
              <a:t>ID vždy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200"/>
          </a:p>
          <a:p>
            <a:pPr indent="-3683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 sz="2200"/>
              <a:t>?detail=</a:t>
            </a:r>
            <a:r>
              <a:rPr lang="cs" sz="2200">
                <a:solidFill>
                  <a:srgbClr val="BF9000"/>
                </a:solidFill>
              </a:rPr>
              <a:t>custom</a:t>
            </a:r>
            <a:r>
              <a:rPr lang="cs" sz="2200"/>
              <a:t>:...&amp;includes=...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Filtrace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7931"/>
              <a:buFont typeface="Arial"/>
              <a:buNone/>
            </a:pPr>
            <a:r>
              <a:rPr lang="cs" sz="2900"/>
              <a:t>(typDokl=‘code:FAKTURA’ and uzivatel = me())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900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37931"/>
              <a:buFont typeface="Arial"/>
              <a:buNone/>
            </a:pPr>
            <a:r>
              <a:rPr lang="cs" sz="2900"/>
              <a:t>(firma = 'code:FIRMA')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900"/>
          </a:p>
          <a:p>
            <a:pPr rtl="0">
              <a:spcBef>
                <a:spcPts val="0"/>
              </a:spcBef>
              <a:buNone/>
            </a:pPr>
            <a:r>
              <a:rPr lang="cs" sz="2900"/>
              <a:t>(firma.skupFir = 'code:ODBĚRATEL-STANDARD')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900"/>
          </a:p>
          <a:p>
            <a:pPr>
              <a:spcBef>
                <a:spcPts val="0"/>
              </a:spcBef>
              <a:buNone/>
            </a:pPr>
            <a:r>
              <a:rPr lang="cs" sz="2900"/>
              <a:t>(in subtree 7 nonrecursive)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Ukázka XML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457200" y="1969700"/>
            <a:ext cx="8229600" cy="459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&lt;winstrom </a:t>
            </a:r>
            <a:r>
              <a:rPr b="1"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="1.0"&gt;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&lt;adresar </a:t>
            </a:r>
            <a:r>
              <a:rPr b="1"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update</a:t>
            </a: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”ignore”</a:t>
            </a: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&lt;id&gt;</a:t>
            </a:r>
            <a:r>
              <a:rPr b="1"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ext:MY:firmicka</a:t>
            </a: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&lt;/id&gt;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&lt;id&gt;</a:t>
            </a:r>
            <a:r>
              <a:rPr b="1"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vatid:CZ123456</a:t>
            </a: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&lt;/id&gt;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&lt;dic&gt;</a:t>
            </a:r>
            <a:r>
              <a:rPr b="1"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CZ123456</a:t>
            </a: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&lt;/dic&gt;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&lt;nazev&gt;</a:t>
            </a:r>
            <a:r>
              <a:rPr b="1"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Název firmy</a:t>
            </a: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&lt;/nazev&gt;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&lt;/adresar&gt;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&lt;faktura-vydana&gt;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&lt;typDokl&gt;</a:t>
            </a:r>
            <a:r>
              <a:rPr b="1"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code:FAKTURA</a:t>
            </a: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&lt;/typDokl&gt;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&lt;firma&gt;</a:t>
            </a:r>
            <a:r>
              <a:rPr b="1"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ext:MY:firmicka</a:t>
            </a: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&lt;/firma&gt;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&lt;popis&gt;</a:t>
            </a:r>
            <a:r>
              <a:rPr b="1"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Ukázková faktura</a:t>
            </a: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&lt;/popis&gt;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&lt;sumZklZakl&gt;</a:t>
            </a:r>
            <a:r>
              <a:rPr b="1"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1000.0</a:t>
            </a: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&lt;/sumZklZakl&gt;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&lt;bezPolozek&gt;</a:t>
            </a:r>
            <a:r>
              <a:rPr b="1"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&lt;/bezPolozek&gt;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&lt;/faktura-vydana&gt;</a:t>
            </a:r>
          </a:p>
          <a:p>
            <a:pPr lvl="0">
              <a:spcBef>
                <a:spcPts val="0"/>
              </a:spcBef>
              <a:buNone/>
            </a:pPr>
            <a:r>
              <a:rPr lang="c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&lt;/winstrom&gt;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Navázané objekty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457200" y="1910150"/>
            <a:ext cx="8229600" cy="4657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?relations=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cs"/>
              <a:t>polozky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cs"/>
              <a:t>vazby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cs"/>
              <a:t>prilohy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cs"/>
              <a:t>sklad-karty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Seznam vazeb lze získat na adrese</a:t>
            </a:r>
            <a:br>
              <a:rPr lang="cs"/>
            </a:br>
            <a:r>
              <a:rPr lang="cs"/>
              <a:t>/c/firma/&lt;evidence&gt;/relations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Navázané objekty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457200" y="1910150"/>
            <a:ext cx="8229600" cy="4657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?includes=…</a:t>
            </a:r>
            <a:br>
              <a:rPr lang="cs"/>
            </a:br>
            <a:r>
              <a:rPr lang="cs">
                <a:latin typeface="Courier New"/>
                <a:ea typeface="Courier New"/>
                <a:cs typeface="Courier New"/>
                <a:sym typeface="Courier New"/>
              </a:rPr>
              <a:t>&lt;stat&gt;code:CZ&lt;/stat&gt;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?includes=/adresar/stat</a:t>
            </a:r>
            <a:br>
              <a:rPr lang="cs"/>
            </a:br>
            <a:r>
              <a:rPr lang="cs">
                <a:latin typeface="Courier New"/>
                <a:ea typeface="Courier New"/>
                <a:cs typeface="Courier New"/>
                <a:sym typeface="Courier New"/>
              </a:rPr>
              <a:t>&lt;stat&gt;</a:t>
            </a:r>
            <a:br>
              <a:rPr lang="cs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cs">
                <a:latin typeface="Courier New"/>
                <a:ea typeface="Courier New"/>
                <a:cs typeface="Courier New"/>
                <a:sym typeface="Courier New"/>
              </a:rPr>
              <a:t>	&lt;stat&gt;</a:t>
            </a:r>
            <a:br>
              <a:rPr lang="cs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cs">
                <a:latin typeface="Courier New"/>
                <a:ea typeface="Courier New"/>
                <a:cs typeface="Courier New"/>
                <a:sym typeface="Courier New"/>
              </a:rPr>
              <a:t>		&lt;id&gt;...&lt;/id&gt;</a:t>
            </a:r>
            <a:br>
              <a:rPr lang="cs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cs">
                <a:latin typeface="Courier New"/>
                <a:ea typeface="Courier New"/>
                <a:cs typeface="Courier New"/>
                <a:sym typeface="Courier New"/>
              </a:rPr>
              <a:t>		…</a:t>
            </a:r>
            <a:br>
              <a:rPr lang="cs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cs">
                <a:latin typeface="Courier New"/>
                <a:ea typeface="Courier New"/>
                <a:cs typeface="Courier New"/>
                <a:sym typeface="Courier New"/>
              </a:rPr>
              <a:t>	&lt;/stat&gt;</a:t>
            </a:r>
            <a:br>
              <a:rPr lang="cs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cs">
                <a:latin typeface="Courier New"/>
                <a:ea typeface="Courier New"/>
                <a:cs typeface="Courier New"/>
                <a:sym typeface="Courier New"/>
              </a:rPr>
              <a:t>&lt;/stat&gt;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API a uživatelé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přebírá práva uživatele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extra uživatel pro API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nelze přihlásit GUI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Začínáme s FlexiBee API</a:t>
            </a:r>
          </a:p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685800" y="4412827"/>
            <a:ext cx="7772400" cy="1034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Snadno začít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REST API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Příklad XML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&lt;winstrom </a:t>
            </a:r>
            <a:r>
              <a:rPr b="1"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="1.0"&gt;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&lt;faktura-vydana&gt;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&lt;typDokl&gt;</a:t>
            </a:r>
            <a:r>
              <a:rPr b="1"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code:FAKTURA</a:t>
            </a: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&lt;/typDokl&gt;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&lt;firma&gt;</a:t>
            </a:r>
            <a:r>
              <a:rPr b="1"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code:FLEXIBEE</a:t>
            </a: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&lt;/firma&gt;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&lt;popis&gt;</a:t>
            </a:r>
            <a:r>
              <a:rPr b="1"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Ukázková faktura</a:t>
            </a: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&lt;/popis&gt;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&lt;sumZklZakl&gt;</a:t>
            </a:r>
            <a:r>
              <a:rPr b="1"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1000.0</a:t>
            </a: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&lt;/sumZklZakl&gt;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&lt;bezPolozek&gt;</a:t>
            </a:r>
            <a:r>
              <a:rPr b="1"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&lt;/bezPolozek&gt;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&lt;/faktura-vydana&gt;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&lt;/winstrom&gt; 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Příklad JSON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latin typeface="Courier New"/>
                <a:ea typeface="Courier New"/>
                <a:cs typeface="Courier New"/>
                <a:sym typeface="Courier New"/>
              </a:rPr>
              <a:t>    "winstrom": {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latin typeface="Courier New"/>
                <a:ea typeface="Courier New"/>
                <a:cs typeface="Courier New"/>
                <a:sym typeface="Courier New"/>
              </a:rPr>
              <a:t>        "@version": "1.0",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latin typeface="Courier New"/>
                <a:ea typeface="Courier New"/>
                <a:cs typeface="Courier New"/>
                <a:sym typeface="Courier New"/>
              </a:rPr>
              <a:t>        "faktura-vydana": {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latin typeface="Courier New"/>
                <a:ea typeface="Courier New"/>
                <a:cs typeface="Courier New"/>
                <a:sym typeface="Courier New"/>
              </a:rPr>
              <a:t>		"typDokl": "code:FAKTURA",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latin typeface="Courier New"/>
                <a:ea typeface="Courier New"/>
                <a:cs typeface="Courier New"/>
                <a:sym typeface="Courier New"/>
              </a:rPr>
              <a:t>		"firma": "code:FLEXIBEE",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latin typeface="Courier New"/>
                <a:ea typeface="Courier New"/>
                <a:cs typeface="Courier New"/>
                <a:sym typeface="Courier New"/>
              </a:rPr>
              <a:t>		"popis": "Ukázková faktura",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latin typeface="Courier New"/>
                <a:ea typeface="Courier New"/>
                <a:cs typeface="Courier New"/>
                <a:sym typeface="Courier New"/>
              </a:rPr>
              <a:t>		"sumZklZakl": 1000.0,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latin typeface="Courier New"/>
                <a:ea typeface="Courier New"/>
                <a:cs typeface="Courier New"/>
                <a:sym typeface="Courier New"/>
              </a:rPr>
              <a:t>		"bezPolozek": true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URL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cs" sz="2000"/>
              <a:t>/c/</a:t>
            </a:r>
            <a:r>
              <a:rPr lang="cs" sz="2000">
                <a:solidFill>
                  <a:srgbClr val="BF9000"/>
                </a:solidFill>
              </a:rPr>
              <a:t>&lt;identifikátor firmy&gt;</a:t>
            </a:r>
            <a:r>
              <a:rPr lang="cs" sz="2000"/>
              <a:t>/</a:t>
            </a:r>
            <a:r>
              <a:rPr lang="cs" sz="2000">
                <a:solidFill>
                  <a:srgbClr val="990000"/>
                </a:solidFill>
              </a:rPr>
              <a:t>&lt;evidence&gt;</a:t>
            </a:r>
            <a:r>
              <a:rPr lang="cs" sz="2000"/>
              <a:t>/</a:t>
            </a:r>
            <a:r>
              <a:rPr lang="cs" sz="2000">
                <a:solidFill>
                  <a:srgbClr val="1155CC"/>
                </a:solidFill>
              </a:rPr>
              <a:t>&lt;ID záznamu&gt;</a:t>
            </a:r>
            <a:r>
              <a:rPr lang="cs" sz="2000"/>
              <a:t>.</a:t>
            </a:r>
            <a:r>
              <a:rPr lang="cs" sz="2000">
                <a:solidFill>
                  <a:srgbClr val="351C75"/>
                </a:solidFill>
              </a:rPr>
              <a:t>&lt;výstupní formát&gt;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000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cs" sz="2000"/>
              <a:t>/c/</a:t>
            </a:r>
            <a:r>
              <a:rPr lang="cs" sz="2000">
                <a:solidFill>
                  <a:srgbClr val="BF9000"/>
                </a:solidFill>
              </a:rPr>
              <a:t>&lt;identifikátor firmy&gt;</a:t>
            </a:r>
            <a:r>
              <a:rPr lang="cs" sz="2000"/>
              <a:t>/</a:t>
            </a:r>
            <a:r>
              <a:rPr lang="cs" sz="2000">
                <a:solidFill>
                  <a:srgbClr val="990000"/>
                </a:solidFill>
              </a:rPr>
              <a:t>&lt;evidence&gt;</a:t>
            </a:r>
            <a:r>
              <a:rPr lang="cs" sz="2000"/>
              <a:t>/(</a:t>
            </a:r>
            <a:r>
              <a:rPr lang="cs" sz="2000">
                <a:solidFill>
                  <a:srgbClr val="B45F06"/>
                </a:solidFill>
              </a:rPr>
              <a:t>&lt;filtr&gt;</a:t>
            </a:r>
            <a:r>
              <a:rPr lang="cs" sz="2000"/>
              <a:t>).</a:t>
            </a:r>
            <a:r>
              <a:rPr lang="cs" sz="2000">
                <a:solidFill>
                  <a:srgbClr val="351C75"/>
                </a:solidFill>
              </a:rPr>
              <a:t>&lt;výstupní formát&gt;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000"/>
          </a:p>
          <a:p>
            <a:pPr>
              <a:spcBef>
                <a:spcPts val="0"/>
              </a:spcBef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Identifikace záznamů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123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code:</a:t>
            </a: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CZK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ext:</a:t>
            </a: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SHOP:123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ean:</a:t>
            </a: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4710937332698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vatid:</a:t>
            </a: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CZ28019920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in:</a:t>
            </a: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28019920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plu:</a:t>
            </a: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4020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key:</a:t>
            </a: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550e8400e29b41d4a716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spcBef>
                <a:spcPts val="0"/>
              </a:spcBef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[123][code:CZK][ext:SHOP:abc]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Typ dokladu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větlý ABRA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