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Doklad je idempotentní.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Import lze opakovat.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Uvádíme jen to co měníme.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I povinné atributy není nutné vyplňovat, protože se dopočtou/doplní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Podporujeme formáty: XML, JSON, CSV, DBF, XLS, PDF, ISDOC, EDI, vCard, iCalendar, HTML.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Umíme importovat i gigové XML (více než je RAM).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Zvyšuje rychlost.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Externí systém - licencování a partnerská řešení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Existuje SUDO - do-as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cs"/>
              <a:t>Doklad je idempotentní. 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cs"/>
              <a:t>Import lze opakovat.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cs"/>
              <a:t>Uvádíme jen to co měníme.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cs"/>
              <a:t>I povinné atributy není nutné vyplňovat, protože se dopočtou/doplní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cs"/>
              <a:t>Podporujeme formáty: XML, JSON, CSV, DBF, XLS, PDF, ISDOC, EDI, vCard, iCalendar, HTML.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cs"/>
              <a:t>Umíme importovat i gigové XML (více než je RAM).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Samodokumentace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Browser je nástroj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Podívám se jak to funguje.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Popsat rozdíl mezi XML a JSON, možná další slide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XML je čitelnější a proto v demo obvykle používáme XML.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cs"/>
              <a:t>Externí identifikátory používáme i pro importy. Uděláme velké XML a tím se pak odkazujeme.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0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99" cy="2196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899" cy="1035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899" cy="410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2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Parametry URL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Řazení: </a:t>
            </a: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?order=nazev@D</a:t>
            </a:r>
          </a:p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Stránkování: </a:t>
            </a: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?limit=100&amp;page=20</a:t>
            </a:r>
          </a:p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Počet záznamů: </a:t>
            </a: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?add-row-count=true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Detail záznamu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 sz="2200"/>
              <a:t>?detail=</a:t>
            </a:r>
            <a:r>
              <a:rPr lang="cs" sz="2200">
                <a:solidFill>
                  <a:srgbClr val="BF9000"/>
                </a:solidFill>
              </a:rPr>
              <a:t>id</a:t>
            </a:r>
          </a:p>
          <a:p>
            <a:pPr indent="-3683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 sz="2200"/>
              <a:t>?detail=</a:t>
            </a:r>
            <a:r>
              <a:rPr lang="cs" sz="2200">
                <a:solidFill>
                  <a:srgbClr val="BF9000"/>
                </a:solidFill>
              </a:rPr>
              <a:t>summary</a:t>
            </a:r>
          </a:p>
          <a:p>
            <a:pPr indent="-368300" lvl="1" marL="9144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○"/>
            </a:pPr>
            <a:r>
              <a:rPr lang="cs" sz="2200"/>
              <a:t>výchozí pro seznam záznamů</a:t>
            </a:r>
          </a:p>
          <a:p>
            <a:pPr indent="-3683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 sz="2200"/>
              <a:t>?detail=</a:t>
            </a:r>
            <a:r>
              <a:rPr lang="cs" sz="2200">
                <a:solidFill>
                  <a:srgbClr val="BF9000"/>
                </a:solidFill>
              </a:rPr>
              <a:t>full</a:t>
            </a:r>
          </a:p>
          <a:p>
            <a:pPr indent="-368300" lvl="1" marL="9144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○"/>
            </a:pPr>
            <a:r>
              <a:rPr lang="cs" sz="2200"/>
              <a:t>výchozí pro detail záznamu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 sz="2200"/>
              <a:t>?detail=</a:t>
            </a:r>
            <a:r>
              <a:rPr lang="cs" sz="2200">
                <a:solidFill>
                  <a:srgbClr val="BF9000"/>
                </a:solidFill>
              </a:rPr>
              <a:t>custom</a:t>
            </a:r>
            <a:r>
              <a:rPr lang="cs" sz="2200"/>
              <a:t>:kod,nazev</a:t>
            </a:r>
          </a:p>
          <a:p>
            <a:pPr indent="-3683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 sz="2200"/>
              <a:t>?detail=</a:t>
            </a:r>
            <a:r>
              <a:rPr lang="cs" sz="2200">
                <a:solidFill>
                  <a:srgbClr val="BF9000"/>
                </a:solidFill>
              </a:rPr>
              <a:t>custom</a:t>
            </a:r>
            <a:r>
              <a:rPr lang="cs" sz="2200"/>
              <a:t>:kod,polozky(nazev,cena)</a:t>
            </a:r>
          </a:p>
          <a:p>
            <a:pPr indent="-368300" lvl="1" marL="9144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○"/>
            </a:pPr>
            <a:r>
              <a:rPr lang="cs" sz="2200"/>
              <a:t>ID vždy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 sz="2200"/>
              <a:t>?detail=</a:t>
            </a:r>
            <a:r>
              <a:rPr lang="cs" sz="2200">
                <a:solidFill>
                  <a:srgbClr val="BF9000"/>
                </a:solidFill>
              </a:rPr>
              <a:t>custom</a:t>
            </a:r>
            <a:r>
              <a:rPr lang="cs" sz="2200"/>
              <a:t>:...&amp;includes=...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Filtrace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r>
              <a:rPr lang="cs" sz="2900"/>
              <a:t>(typDokl=‘code:FAKTURA’ and uzivatel = me())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r>
              <a:rPr lang="cs" sz="2900"/>
              <a:t>(firma = 'code:FIRMA')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 rtl="0">
              <a:spcBef>
                <a:spcPts val="0"/>
              </a:spcBef>
              <a:buNone/>
            </a:pPr>
            <a:r>
              <a:rPr lang="cs" sz="2900"/>
              <a:t>(firma.skupFir = 'code:ODBĚRATEL-STANDARD')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900"/>
          </a:p>
          <a:p>
            <a:pPr>
              <a:spcBef>
                <a:spcPts val="0"/>
              </a:spcBef>
              <a:buNone/>
            </a:pPr>
            <a:r>
              <a:rPr lang="cs" sz="2900"/>
              <a:t>(in subtree 7 nonrecursive)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Ukázka XML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969700"/>
            <a:ext cx="8229600" cy="459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&lt;winstrom 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="1.0"&gt;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&lt;adresar 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update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”ignore”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&lt;id&gt;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ext:MY:firmicka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&lt;/id&gt;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&lt;id&gt;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vatid:CZ123456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&lt;/id&gt;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&lt;dic&gt;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CZ123456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&lt;/dic&gt;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&lt;nazev&gt;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Název firmy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&lt;/nazev&gt;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&lt;/adresar&gt;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&lt;faktura-vydana&gt;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&lt;typDokl&gt;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code:FAKTURA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&lt;/typDokl&gt;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&lt;firma&gt;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ext:MY:firmicka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&lt;/firma&gt;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&lt;popis&gt;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Ukázková faktura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&lt;/popis&gt;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&lt;sumZklZakl&gt;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1000.0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&lt;/sumZklZakl&gt;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&lt;bezPolozek&gt;</a:t>
            </a:r>
            <a:r>
              <a:rPr b="1"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&lt;/bezPolozek&gt;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&lt;/faktura-vydana&gt;</a:t>
            </a:r>
          </a:p>
          <a:p>
            <a:pPr lvl="0">
              <a:spcBef>
                <a:spcPts val="0"/>
              </a:spcBef>
              <a:buNone/>
            </a:pPr>
            <a:r>
              <a:rPr lang="c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&lt;/winstrom&gt;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Navázané objekty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910150"/>
            <a:ext cx="8229600" cy="4657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?relations=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cs"/>
              <a:t>polozky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cs"/>
              <a:t>vazby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cs"/>
              <a:t>prilohy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cs"/>
              <a:t>sklad-karty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Seznam vazeb lze získat na adrese</a:t>
            </a:r>
            <a:br>
              <a:rPr lang="cs"/>
            </a:br>
            <a:r>
              <a:rPr lang="cs"/>
              <a:t>/c/firma/&lt;evidence&gt;/relations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Navázané objekty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910150"/>
            <a:ext cx="8229600" cy="4657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?includes=…</a:t>
            </a:r>
            <a:br>
              <a:rPr lang="cs"/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&lt;stat&gt;code:CZ&lt;/stat&gt;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?includes=/adresar/stat</a:t>
            </a:r>
            <a:br>
              <a:rPr lang="cs"/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&lt;stat&gt;</a:t>
            </a:r>
            <a:br>
              <a:rPr lang="c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	&lt;stat&gt;</a:t>
            </a:r>
            <a:br>
              <a:rPr lang="c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		&lt;id&gt;...&lt;/id&gt;</a:t>
            </a:r>
            <a:br>
              <a:rPr lang="c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		…</a:t>
            </a:r>
            <a:br>
              <a:rPr lang="c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	&lt;/stat&gt;</a:t>
            </a:r>
            <a:br>
              <a:rPr lang="cs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cs">
                <a:latin typeface="Courier New"/>
                <a:ea typeface="Courier New"/>
                <a:cs typeface="Courier New"/>
                <a:sym typeface="Courier New"/>
              </a:rPr>
              <a:t>&lt;/stat&gt;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API a uživatelé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přebírá práva uživatele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extra uživatel pro API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nelze přihlásit GUI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Začínáme s FlexiBee API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Snadno začít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REST API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Příklad XML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&lt;winstrom </a:t>
            </a: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version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="1.0"&gt;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&lt;faktura-vydana&gt;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&lt;typDokl&gt;</a:t>
            </a: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code:FAKTURA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&lt;/typDokl&gt;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&lt;firma&gt;</a:t>
            </a: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code:FLEXIBEE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&lt;/firma&gt;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&lt;popis&gt;</a:t>
            </a: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Ukázková faktura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&lt;/popis&gt;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&lt;sumZklZakl&gt;</a:t>
            </a: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1000.0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&lt;/sumZklZakl&gt;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&lt;bezPolozek&gt;</a:t>
            </a: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&lt;/bezPolozek&gt;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&lt;/faktura-vydana&gt;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&lt;/winstrom&gt;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Příklad JSON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    "winstrom":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        "@version": "1.0",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        "faktura-vydana":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		"typDokl": "code:FAKTURA",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		"firma": "code:FLEXIBEE",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		"popis": "Ukázková faktura",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		"sumZklZakl": 1000.0,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		"bezPolozek": true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URL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cs" sz="2000"/>
              <a:t>/c/</a:t>
            </a:r>
            <a:r>
              <a:rPr lang="cs" sz="2000">
                <a:solidFill>
                  <a:srgbClr val="BF9000"/>
                </a:solidFill>
              </a:rPr>
              <a:t>&lt;identifikátor firmy&gt;</a:t>
            </a:r>
            <a:r>
              <a:rPr lang="cs" sz="2000"/>
              <a:t>/</a:t>
            </a:r>
            <a:r>
              <a:rPr lang="cs" sz="2000">
                <a:solidFill>
                  <a:srgbClr val="990000"/>
                </a:solidFill>
              </a:rPr>
              <a:t>&lt;evidence&gt;</a:t>
            </a:r>
            <a:r>
              <a:rPr lang="cs" sz="2000"/>
              <a:t>/</a:t>
            </a:r>
            <a:r>
              <a:rPr lang="cs" sz="2000">
                <a:solidFill>
                  <a:srgbClr val="1155CC"/>
                </a:solidFill>
              </a:rPr>
              <a:t>&lt;ID záznamu&gt;</a:t>
            </a:r>
            <a:r>
              <a:rPr lang="cs" sz="2000"/>
              <a:t>.</a:t>
            </a:r>
            <a:r>
              <a:rPr lang="cs" sz="2000">
                <a:solidFill>
                  <a:srgbClr val="351C75"/>
                </a:solidFill>
              </a:rPr>
              <a:t>&lt;výstupní formát&gt;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cs" sz="2000"/>
              <a:t>/c/</a:t>
            </a:r>
            <a:r>
              <a:rPr lang="cs" sz="2000">
                <a:solidFill>
                  <a:srgbClr val="BF9000"/>
                </a:solidFill>
              </a:rPr>
              <a:t>&lt;identifikátor firmy&gt;</a:t>
            </a:r>
            <a:r>
              <a:rPr lang="cs" sz="2000"/>
              <a:t>/</a:t>
            </a:r>
            <a:r>
              <a:rPr lang="cs" sz="2000">
                <a:solidFill>
                  <a:srgbClr val="990000"/>
                </a:solidFill>
              </a:rPr>
              <a:t>&lt;evidence&gt;</a:t>
            </a:r>
            <a:r>
              <a:rPr lang="cs" sz="2000"/>
              <a:t>/(</a:t>
            </a:r>
            <a:r>
              <a:rPr lang="cs" sz="2000">
                <a:solidFill>
                  <a:srgbClr val="B45F06"/>
                </a:solidFill>
              </a:rPr>
              <a:t>&lt;filtr&gt;</a:t>
            </a:r>
            <a:r>
              <a:rPr lang="cs" sz="2000"/>
              <a:t>).</a:t>
            </a:r>
            <a:r>
              <a:rPr lang="cs" sz="2000">
                <a:solidFill>
                  <a:srgbClr val="351C75"/>
                </a:solidFill>
              </a:rPr>
              <a:t>&lt;výstupní formát&gt;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Identifikace záznamů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123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code: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CZK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SHOP:123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ean: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4710937332698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vatid: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CZ28019920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28019920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plu: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4020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key:</a:t>
            </a: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550e8400e29b41d4a716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c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[123][code:CZK][ext:SHOP:abc]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Typ dokladu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