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2" Type="http://schemas.openxmlformats.org/officeDocument/2006/relationships/slide" Target="slides/slide7.xml"/><Relationship Id="rId2" Type="http://schemas.openxmlformats.org/officeDocument/2006/relationships/presProps" Target="presProps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04800" lvl="0" marL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>
                <a:solidFill>
                  <a:srgbClr val="393939"/>
                </a:solidFill>
                <a:latin typeface="Consolas"/>
                <a:ea typeface="Consolas"/>
                <a:cs typeface="Consolas"/>
                <a:sym typeface="Consolas"/>
              </a:rPr>
              <a:t>Některé operace stojí více kreditů (např. generování PDF).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>
                <a:solidFill>
                  <a:schemeClr val="dk1"/>
                </a:solidFill>
              </a:rPr>
              <a:t>cluster je výkonný paralelní stroj, který je sdílený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>
                <a:solidFill>
                  <a:schemeClr val="dk1"/>
                </a:solidFill>
              </a:rPr>
              <a:t>95% volání je způsobeno 5% klientů</a:t>
            </a:r>
          </a:p>
          <a:p>
            <a:pPr indent="-298450" lvl="0" marL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>
                <a:solidFill>
                  <a:schemeClr val="dk1"/>
                </a:solidFill>
              </a:rPr>
              <a:t>velmi často je neefektivita ze strany klientů</a:t>
            </a:r>
          </a:p>
          <a:p>
            <a:pPr indent="-298450" lvl="1" marL="9144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cs">
                <a:solidFill>
                  <a:schemeClr val="dk1"/>
                </a:solidFill>
              </a:rPr>
              <a:t>není nástroj, který by je donutil používat efektivní řešení</a:t>
            </a:r>
          </a:p>
          <a:p>
            <a:pPr indent="-298450" lvl="2" marL="13716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cs">
                <a:solidFill>
                  <a:schemeClr val="dk1"/>
                </a:solidFill>
              </a:rPr>
              <a:t>jejich náklady na vývoj, naše náklady na provoz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Aby se volání počítali, musíte být autorizovaní.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Pokud nestačí, lze dokoupit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04800" lvl="0" marL="4572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200">
                <a:solidFill>
                  <a:srgbClr val="393939"/>
                </a:solidFill>
                <a:latin typeface="Consolas"/>
                <a:ea typeface="Consolas"/>
                <a:cs typeface="Consolas"/>
                <a:sym typeface="Consolas"/>
              </a:rPr>
              <a:t>Některé operace budou stát více kreditů (např. generování PDF).</a:t>
            </a:r>
          </a:p>
          <a:p>
            <a:pPr indent="-304800" lvl="0" marL="457200" rtl="0">
              <a:lnSpc>
                <a:spcPct val="115000"/>
              </a:lnSpc>
              <a:spcBef>
                <a:spcPts val="0"/>
              </a:spcBef>
              <a:buClr>
                <a:srgbClr val="393939"/>
              </a:buClr>
              <a:buSzPct val="100000"/>
              <a:buFont typeface="Arial"/>
              <a:buChar char="●"/>
            </a:pPr>
            <a:r>
              <a:rPr lang="cs" sz="1200">
                <a:solidFill>
                  <a:srgbClr val="393939"/>
                </a:solidFill>
                <a:latin typeface="Consolas"/>
                <a:ea typeface="Consolas"/>
                <a:cs typeface="Consolas"/>
                <a:sym typeface="Consolas"/>
              </a:rPr>
              <a:t>Pro 5xx to má být také - opakujte požadavek po nějaké době - např. 2x.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cs"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rPr>
              <a:t>Nemusíte vše ověřovat stále dokola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cs"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rPr>
              <a:t>Nedělejte cyklické čtení stále dokola</a:t>
            </a:r>
          </a:p>
          <a:p>
            <a:pPr lvl="0" rtl="0">
              <a:spcBef>
                <a:spcPts val="600"/>
              </a:spcBef>
              <a:buNone/>
            </a:pPr>
            <a:r>
              <a:rPr b="1" lang="cs"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rPr>
              <a:t>Changes API</a:t>
            </a:r>
            <a:r>
              <a:rPr lang="cs"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rPr>
              <a:t> - žádám si o změny</a:t>
            </a:r>
          </a:p>
          <a:p>
            <a:pPr lvl="0" rtl="0">
              <a:spcBef>
                <a:spcPts val="600"/>
              </a:spcBef>
              <a:buNone/>
            </a:pPr>
            <a:r>
              <a:rPr b="1" lang="cs"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rPr>
              <a:t>WebHooks</a:t>
            </a:r>
            <a:r>
              <a:rPr lang="cs"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rPr>
              <a:t> - pošlou mi seznam změn</a:t>
            </a:r>
          </a:p>
          <a:p>
            <a:pPr lvl="0" rtl="0">
              <a:spcBef>
                <a:spcPts val="60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4A4A49"/>
              </a:solidFill>
              <a:latin typeface="Roboto"/>
              <a:ea typeface="Roboto"/>
              <a:cs typeface="Roboto"/>
              <a:sym typeface="Roboto"/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08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2" Type="http://schemas.openxmlformats.org/officeDocument/2006/relationships/image" Target="../media/image0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2" Type="http://schemas.openxmlformats.org/officeDocument/2006/relationships/image" Target="../media/image0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2" Type="http://schemas.openxmlformats.org/officeDocument/2006/relationships/image" Target="../media/image0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2" Type="http://schemas.openxmlformats.org/officeDocument/2006/relationships/image" Target="../media/image0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2" Type="http://schemas.openxmlformats.org/officeDocument/2006/relationships/image" Target="../media/image0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produkt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hodné pro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ýh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Zákazníci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oděkování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- Center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1125140" y="2330648"/>
            <a:ext cx="7358099" cy="2196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437679" y="107156"/>
            <a:ext cx="6732899" cy="1035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437679" y="1928812"/>
            <a:ext cx="6732899" cy="4107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indent="-317500" marL="520700" marR="0" rtl="0">
              <a:spcBef>
                <a:spcPts val="2800"/>
              </a:spcBef>
              <a:buSzPct val="100000"/>
              <a:defRPr sz="1000"/>
            </a:lvl1pPr>
            <a:lvl2pPr indent="-317500" marL="876300" marR="0" rtl="0">
              <a:spcBef>
                <a:spcPts val="2800"/>
              </a:spcBef>
              <a:buSzPct val="100000"/>
              <a:defRPr sz="1000"/>
            </a:lvl2pPr>
            <a:lvl3pPr indent="-317500" marL="1244600" marR="0" rtl="0">
              <a:spcBef>
                <a:spcPts val="2800"/>
              </a:spcBef>
              <a:buSzPct val="100000"/>
              <a:defRPr sz="1000"/>
            </a:lvl3pPr>
            <a:lvl4pPr indent="-317500" marL="1612900" marR="0" rtl="0">
              <a:spcBef>
                <a:spcPts val="2800"/>
              </a:spcBef>
              <a:buSzPct val="100000"/>
              <a:defRPr sz="1000"/>
            </a:lvl4pPr>
            <a:lvl5pPr indent="-317500" marL="1981200" marR="0" rtl="0">
              <a:spcBef>
                <a:spcPts val="280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aktuální kapito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rtl="0" algn="ctr">
              <a:spcBef>
                <a:spcPts val="0"/>
              </a:spcBef>
              <a:buSzPct val="100000"/>
              <a:defRPr sz="4800"/>
            </a:lvl2pPr>
            <a:lvl3pPr rtl="0" algn="ctr">
              <a:spcBef>
                <a:spcPts val="0"/>
              </a:spcBef>
              <a:buSzPct val="100000"/>
              <a:defRPr sz="4800"/>
            </a:lvl3pPr>
            <a:lvl4pPr rtl="0" algn="ctr">
              <a:spcBef>
                <a:spcPts val="0"/>
              </a:spcBef>
              <a:buSzPct val="100000"/>
              <a:defRPr sz="4800"/>
            </a:lvl4pPr>
            <a:lvl5pPr rtl="0" algn="ctr">
              <a:spcBef>
                <a:spcPts val="0"/>
              </a:spcBef>
              <a:buSzPct val="100000"/>
              <a:defRPr sz="4800"/>
            </a:lvl5pPr>
            <a:lvl6pPr rtl="0" algn="ctr">
              <a:spcBef>
                <a:spcPts val="0"/>
              </a:spcBef>
              <a:buSzPct val="100000"/>
              <a:defRPr sz="4800"/>
            </a:lvl6pPr>
            <a:lvl7pPr rtl="0" algn="ctr">
              <a:spcBef>
                <a:spcPts val="0"/>
              </a:spcBef>
              <a:buSzPct val="100000"/>
              <a:defRPr sz="4800"/>
            </a:lvl7pPr>
            <a:lvl8pPr rtl="0" algn="ctr">
              <a:spcBef>
                <a:spcPts val="0"/>
              </a:spcBef>
              <a:buSzPct val="100000"/>
              <a:defRPr sz="4800"/>
            </a:lvl8pPr>
            <a:lvl9pPr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2281575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92275" y="2281550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odu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" Type="http://schemas.openxmlformats.org/officeDocument/2006/relationships/image" Target="../media/image02.png"/><Relationship Id="rId4" Type="http://schemas.openxmlformats.org/officeDocument/2006/relationships/slideLayout" Target="../slideLayouts/slideLayout3.xml"/><Relationship Id="rId10" Type="http://schemas.openxmlformats.org/officeDocument/2006/relationships/slideLayout" Target="../slideLayouts/slideLayout9.xml"/><Relationship Id="rId3" Type="http://schemas.openxmlformats.org/officeDocument/2006/relationships/slideLayout" Target="../slideLayouts/slideLayout2.xml"/><Relationship Id="rId11" Type="http://schemas.openxmlformats.org/officeDocument/2006/relationships/slideLayout" Target="../slideLayouts/slideLayout10.xml"/><Relationship Id="rId9" Type="http://schemas.openxmlformats.org/officeDocument/2006/relationships/slideLayout" Target="../slideLayouts/slideLayout8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slideLayout" Target="../slideLayouts/slideLayout7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None/>
              <a:defRPr b="1"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rgbClr val="4A4A49"/>
              </a:buClr>
              <a:buSzPct val="100000"/>
              <a:buFont typeface="Roboto"/>
              <a:buChar char="●"/>
              <a:defRPr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○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■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09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HTTP 429 Too many requests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response = request.get(url);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(response.status == 429) {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alert('Rate limited. Waiting to retry…’);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wait(response.retry-after);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retry(url);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API Rate Limiting</a:t>
            </a:r>
          </a:p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Proč omezovat?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Tady udělám graf distribuce volání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750" y="2122725"/>
            <a:ext cx="8335049" cy="4340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Omezení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Smluvně: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20 000 volání za den (EULA)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cs"/>
              <a:t>Prakticky: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20 000 za den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500 za 15 minut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na instanci - např. demo.flexibee.eu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HTTP 429 Too many requests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cs" sz="2400"/>
              <a:t>Retry-After: 100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 sz="1800"/>
              <a:t>Retry-After: Fri, 31 Dec 1999 23:59:59 GMT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response = request.get(url);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(response.status == 429) {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alert('Rate limited. Waiting to retry…’);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wait(response.retry-after);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retry(url);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7826"/>
              <a:buFont typeface="Arial"/>
              <a:buNone/>
            </a:pPr>
            <a:r>
              <a:rPr lang="cs" sz="2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Jak optimalizovat volání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Optimalizace volání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Jen to co opravdu potřebujete: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omezení sloupců (detail)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omezení řádků (limit)</a:t>
            </a:r>
          </a:p>
          <a:p>
            <a:pPr indent="-419100" lvl="0" marL="45720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cs"/>
              <a:t>slučujte čtení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Cachujte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Changes API + WebHooks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větlý ABRA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