
<file path=[Content_Types].xml><?xml version="1.0" encoding="utf-8"?>
<Types xmlns="http://schemas.openxmlformats.org/package/2006/content-types"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6.xml"/>
  <Override ContentType="application/vnd.openxmlformats-officedocument.presentationml.slide+xml" PartName="/ppt/slides/slide21.xml"/>
  <Override ContentType="application/vnd.openxmlformats-officedocument.presentationml.slide+xml" PartName="/ppt/slides/slide2.xml"/>
  <Override ContentType="application/vnd.openxmlformats-officedocument.presentationml.slide+xml" PartName="/ppt/slides/slide26.xml"/>
  <Override ContentType="application/vnd.openxmlformats-officedocument.presentationml.slide+xml" PartName="/ppt/slides/slide25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17.xml"/>
  <Override ContentType="application/vnd.openxmlformats-officedocument.presentationml.slide+xml" PartName="/ppt/slides/slide24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27.xml"/>
  <Override ContentType="application/vnd.openxmlformats-officedocument.presentationml.slide+xml" PartName="/ppt/slides/slide19.xml"/>
  <Override ContentType="application/vnd.openxmlformats-officedocument.presentationml.slide+xml" PartName="/ppt/slides/slide28.xml"/>
  <Override ContentType="application/vnd.openxmlformats-officedocument.presentationml.slide+xml" PartName="/ppt/slides/slide4.xml"/>
  <Override ContentType="application/vnd.openxmlformats-officedocument.presentationml.slide+xml" PartName="/ppt/slides/slide14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6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y="6858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0" Type="http://schemas.openxmlformats.org/officeDocument/2006/relationships/slide" Target="slides/slide25.xml"/><Relationship Id="rId12" Type="http://schemas.openxmlformats.org/officeDocument/2006/relationships/slide" Target="slides/slide7.xml"/><Relationship Id="rId31" Type="http://schemas.openxmlformats.org/officeDocument/2006/relationships/slide" Target="slides/slide26.xml"/><Relationship Id="rId13" Type="http://schemas.openxmlformats.org/officeDocument/2006/relationships/slide" Target="slides/slide8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29" Type="http://schemas.openxmlformats.org/officeDocument/2006/relationships/slide" Target="slides/slide2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" Type="http://schemas.openxmlformats.org/officeDocument/2006/relationships/presProps" Target="presProps.xml"/><Relationship Id="rId21" Type="http://schemas.openxmlformats.org/officeDocument/2006/relationships/slide" Target="slides/slide16.xml"/><Relationship Id="rId1" Type="http://schemas.openxmlformats.org/officeDocument/2006/relationships/theme" Target="theme/theme3.xml"/><Relationship Id="rId22" Type="http://schemas.openxmlformats.org/officeDocument/2006/relationships/slide" Target="slides/slide17.xml"/><Relationship Id="rId4" Type="http://schemas.openxmlformats.org/officeDocument/2006/relationships/slideMaster" Target="slideMasters/slideMaster1.xml"/><Relationship Id="rId23" Type="http://schemas.openxmlformats.org/officeDocument/2006/relationships/slide" Target="slides/slide18.xml"/><Relationship Id="rId3" Type="http://schemas.openxmlformats.org/officeDocument/2006/relationships/tableStyles" Target="tableStyles.xml"/><Relationship Id="rId24" Type="http://schemas.openxmlformats.org/officeDocument/2006/relationships/slide" Target="slides/slide19.xml"/><Relationship Id="rId20" Type="http://schemas.openxmlformats.org/officeDocument/2006/relationships/slide" Target="slides/slide15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0" marL="0" rtl="0">
              <a:spcBef>
                <a:spcPts val="0"/>
              </a:spcBef>
              <a:buNone/>
            </a:pPr>
            <a:r>
              <a:rPr lang="en"/>
              <a:t>Ahoj kolegové vývojáři! Touto prezentací bych Vás rád seznámil s WebHooks a s tím jak tato technologie pomáhá omezit počet volání na API.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/>
              <a:t>Co se o Web Hooks </a:t>
            </a:r>
            <a:r>
              <a:rPr lang="en">
                <a:solidFill>
                  <a:schemeClr val="dk1"/>
                </a:solidFill>
              </a:rPr>
              <a:t>dozvíte</a:t>
            </a:r>
            <a:r>
              <a:rPr lang="en"/>
              <a:t>?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tak především co to je?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k čemu to je dobré?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jak to funguje?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27272"/>
              <a:buFont typeface="Arial"/>
              <a:buChar char="●"/>
            </a:pPr>
            <a:r>
              <a:rPr lang="en"/>
              <a:t>jak se to používá?</a:t>
            </a:r>
          </a:p>
          <a:p>
            <a:pPr indent="0" lvl="0" marL="0">
              <a:spcBef>
                <a:spcPts val="0"/>
              </a:spcBef>
              <a:buNone/>
            </a:pPr>
            <a:r>
              <a:rPr lang="en"/>
              <a:t>=&gt; tj. všechno co potřebujete, abyste mohli s Web Hooks ihned začít ;-)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lastVersion = 0 .. global version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secKey = jednoduché ověření zda patří příchozí notifikace Vámi registrovanému hooku (X-FB-Hook-SecKey header)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Je to prostředek ke snadné synchronizaci externích systémů, které jsou závislé na datech ve FlexiBee (např. e-shop).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Jaký je přínos synchronizace pomocí Web Hooks?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Řešení je založené na holywoodském principu dle známého “Nevolejte nám, my zavoláme Vám.” Nebo-li nemusíte hledat, která data se změnila, FlexiBee Vám dá samo vědět, když se něco změní.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O změně se dozvíte okamžitě, aniž by bylo nutné zatěžovat API neustálými dotazy na změnu v datech.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Žurnál není optimalizován pro rychlé čtení. Má to být pouze žurnál změn.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Bylo by vhodné doplnit uživatelskou ilustrací jak fungují Web Hooks: změním fakturu -&gt; posílá se notifikace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Odbočka vysvětlující základ na kterém</a:t>
            </a:r>
            <a:r>
              <a:rPr lang="en">
                <a:solidFill>
                  <a:schemeClr val="dk1"/>
                </a:solidFill>
              </a:rPr>
              <a:t> Web Hooks</a:t>
            </a:r>
            <a:r>
              <a:rPr lang="en"/>
              <a:t> staví.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2" Type="http://schemas.openxmlformats.org/officeDocument/2006/relationships/image" Target="../media/image00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2" Type="http://schemas.openxmlformats.org/officeDocument/2006/relationships/image" Target="../media/image0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2" Type="http://schemas.openxmlformats.org/officeDocument/2006/relationships/image" Target="../media/image0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2" Type="http://schemas.openxmlformats.org/officeDocument/2006/relationships/image" Target="../media/image0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2" Type="http://schemas.openxmlformats.org/officeDocument/2006/relationships/image" Target="../media/image0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2" Type="http://schemas.openxmlformats.org/officeDocument/2006/relationships/image" Target="../media/image0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2" Type="http://schemas.openxmlformats.org/officeDocument/2006/relationships/image" Target="../media/image0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produktu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hodné pro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Výh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Zákazníci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Poděkování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- Center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1125140" y="2330648"/>
            <a:ext cx="7358062" cy="219670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&amp; Bullets">
    <p:bg>
      <p:bgPr>
        <a:blipFill rotWithShape="1">
          <a:blip r:embed="rId2">
            <a:alphaModFix/>
          </a:blip>
          <a:stretch>
            <a:fillRect b="0" l="0" r="0" t="0"/>
          </a:stretch>
        </a:blipFill>
      </p:bgPr>
    </p:bg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type="title"/>
          </p:nvPr>
        </p:nvSpPr>
        <p:spPr>
          <a:xfrm>
            <a:off x="1437679" y="107156"/>
            <a:ext cx="6732984" cy="1035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marL="0" marR="0" rtl="0">
              <a:spcBef>
                <a:spcPts val="0"/>
              </a:spcBef>
              <a:buSzPct val="100000"/>
              <a:defRPr sz="1000"/>
            </a:lvl1pPr>
            <a:lvl2pPr rtl="0">
              <a:spcBef>
                <a:spcPts val="0"/>
              </a:spcBef>
              <a:buSzPct val="100000"/>
              <a:defRPr sz="1000"/>
            </a:lvl2pPr>
            <a:lvl3pPr rtl="0">
              <a:spcBef>
                <a:spcPts val="0"/>
              </a:spcBef>
              <a:buSzPct val="100000"/>
              <a:defRPr sz="1000"/>
            </a:lvl3pPr>
            <a:lvl4pPr rtl="0">
              <a:spcBef>
                <a:spcPts val="0"/>
              </a:spcBef>
              <a:buSzPct val="100000"/>
              <a:defRPr sz="1000"/>
            </a:lvl4pPr>
            <a:lvl5pPr rtl="0">
              <a:spcBef>
                <a:spcPts val="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1437679" y="1928812"/>
            <a:ext cx="6732984" cy="4107656"/>
          </a:xfrm>
          <a:prstGeom prst="rect">
            <a:avLst/>
          </a:prstGeom>
          <a:noFill/>
          <a:ln>
            <a:noFill/>
          </a:ln>
        </p:spPr>
        <p:txBody>
          <a:bodyPr anchorCtr="0" anchor="ctr" bIns="64275" lIns="64275" rIns="64275" tIns="64275"/>
          <a:lstStyle>
            <a:lvl1pPr indent="-317500" marL="520700" marR="0" rtl="0">
              <a:spcBef>
                <a:spcPts val="2800"/>
              </a:spcBef>
              <a:buSzPct val="100000"/>
              <a:defRPr sz="1000"/>
            </a:lvl1pPr>
            <a:lvl2pPr indent="-317500" marL="876300" marR="0" rtl="0">
              <a:spcBef>
                <a:spcPts val="2800"/>
              </a:spcBef>
              <a:buSzPct val="100000"/>
              <a:defRPr sz="1000"/>
            </a:lvl2pPr>
            <a:lvl3pPr indent="-317500" marL="1244600" marR="0" rtl="0">
              <a:spcBef>
                <a:spcPts val="2800"/>
              </a:spcBef>
              <a:buSzPct val="100000"/>
              <a:defRPr sz="1000"/>
            </a:lvl3pPr>
            <a:lvl4pPr indent="-317500" marL="1612900" marR="0" rtl="0">
              <a:spcBef>
                <a:spcPts val="2800"/>
              </a:spcBef>
              <a:buSzPct val="100000"/>
              <a:defRPr sz="1000"/>
            </a:lvl4pPr>
            <a:lvl5pPr indent="-317500" marL="1981200" marR="0" rtl="0">
              <a:spcBef>
                <a:spcPts val="2800"/>
              </a:spcBef>
              <a:buSzPct val="100000"/>
              <a:defRPr sz="1000"/>
            </a:lvl5pPr>
            <a:lvl6pPr rtl="0">
              <a:spcBef>
                <a:spcPts val="0"/>
              </a:spcBef>
              <a:buSzPct val="100000"/>
              <a:defRPr sz="1000"/>
            </a:lvl6pPr>
            <a:lvl7pPr rtl="0">
              <a:spcBef>
                <a:spcPts val="0"/>
              </a:spcBef>
              <a:buSzPct val="100000"/>
              <a:defRPr sz="1000"/>
            </a:lvl7pPr>
            <a:lvl8pPr rtl="0">
              <a:spcBef>
                <a:spcPts val="0"/>
              </a:spcBef>
              <a:buSzPct val="100000"/>
              <a:defRPr sz="1000"/>
            </a:lvl8pPr>
            <a:lvl9pPr rtl="0">
              <a:spcBef>
                <a:spcPts val="0"/>
              </a:spcBef>
              <a:buSzPct val="100000"/>
              <a:defRPr sz="10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Název aktuální kapitol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ctrTitle"/>
          </p:nvPr>
        </p:nvSpPr>
        <p:spPr>
          <a:xfrm>
            <a:off x="685800" y="2281575"/>
            <a:ext cx="7772400" cy="1839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rtl="0" algn="ctr">
              <a:spcBef>
                <a:spcPts val="0"/>
              </a:spcBef>
              <a:defRPr/>
            </a:lvl1pPr>
            <a:lvl2pPr rtl="0" algn="ctr">
              <a:spcBef>
                <a:spcPts val="0"/>
              </a:spcBef>
              <a:buSzPct val="100000"/>
              <a:defRPr sz="4800"/>
            </a:lvl2pPr>
            <a:lvl3pPr rtl="0" algn="ctr">
              <a:spcBef>
                <a:spcPts val="0"/>
              </a:spcBef>
              <a:buSzPct val="100000"/>
              <a:defRPr sz="4800"/>
            </a:lvl3pPr>
            <a:lvl4pPr rtl="0" algn="ctr">
              <a:spcBef>
                <a:spcPts val="0"/>
              </a:spcBef>
              <a:buSzPct val="100000"/>
              <a:defRPr sz="4800"/>
            </a:lvl4pPr>
            <a:lvl5pPr rtl="0" algn="ctr">
              <a:spcBef>
                <a:spcPts val="0"/>
              </a:spcBef>
              <a:buSzPct val="100000"/>
              <a:defRPr sz="4800"/>
            </a:lvl5pPr>
            <a:lvl6pPr rtl="0" algn="ctr">
              <a:spcBef>
                <a:spcPts val="0"/>
              </a:spcBef>
              <a:buSzPct val="100000"/>
              <a:defRPr sz="4800"/>
            </a:lvl6pPr>
            <a:lvl7pPr rtl="0" algn="ctr">
              <a:spcBef>
                <a:spcPts val="0"/>
              </a:spcBef>
              <a:buSzPct val="100000"/>
              <a:defRPr sz="4800"/>
            </a:lvl7pPr>
            <a:lvl8pPr rtl="0" algn="ctr">
              <a:spcBef>
                <a:spcPts val="0"/>
              </a:spcBef>
              <a:buSzPct val="100000"/>
              <a:defRPr sz="4800"/>
            </a:lvl8pPr>
            <a:lvl9pPr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 rtl="0">
              <a:spcBef>
                <a:spcPts val="0"/>
              </a:spcBef>
              <a:buNone/>
              <a:defRPr/>
            </a:lvl1pPr>
          </a:lstStyle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57200" y="2281575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692275" y="2281550"/>
            <a:ext cx="3994500" cy="4286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>
            <a:lvl1pPr>
              <a:spcBef>
                <a:spcPts val="0"/>
              </a:spcBef>
              <a:buNone/>
              <a:defRPr/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odu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" Type="http://schemas.openxmlformats.org/officeDocument/2006/relationships/image" Target="../media/image02.png"/><Relationship Id="rId4" Type="http://schemas.openxmlformats.org/officeDocument/2006/relationships/slideLayout" Target="../slideLayouts/slideLayout3.xml"/><Relationship Id="rId10" Type="http://schemas.openxmlformats.org/officeDocument/2006/relationships/slideLayout" Target="../slideLayouts/slideLayout9.xml"/><Relationship Id="rId3" Type="http://schemas.openxmlformats.org/officeDocument/2006/relationships/slideLayout" Target="../slideLayouts/slideLayout2.xml"/><Relationship Id="rId11" Type="http://schemas.openxmlformats.org/officeDocument/2006/relationships/slideLayout" Target="../slideLayouts/slideLayout10.xml"/><Relationship Id="rId9" Type="http://schemas.openxmlformats.org/officeDocument/2006/relationships/slideLayout" Target="../slideLayouts/slideLayout8.xml"/><Relationship Id="rId6" Type="http://schemas.openxmlformats.org/officeDocument/2006/relationships/slideLayout" Target="../slideLayouts/slideLayout5.xml"/><Relationship Id="rId5" Type="http://schemas.openxmlformats.org/officeDocument/2006/relationships/slideLayout" Target="../slideLayouts/slideLayout4.xml"/><Relationship Id="rId8" Type="http://schemas.openxmlformats.org/officeDocument/2006/relationships/slideLayout" Target="../slideLayouts/slideLayout7.xml"/><Relationship Id="rId7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457200" y="1114250"/>
            <a:ext cx="8229600" cy="734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None/>
              <a:defRPr b="1"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600"/>
              </a:spcBef>
              <a:buClr>
                <a:srgbClr val="4A4A49"/>
              </a:buClr>
              <a:buSzPct val="100000"/>
              <a:buFont typeface="Roboto"/>
              <a:buChar char="●"/>
              <a:defRPr sz="30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○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>
              <a:spcBef>
                <a:spcPts val="480"/>
              </a:spcBef>
              <a:buClr>
                <a:srgbClr val="4A4A49"/>
              </a:buClr>
              <a:buSzPct val="100000"/>
              <a:buFont typeface="Roboto"/>
              <a:buChar char="■"/>
              <a:defRPr sz="24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●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○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>
              <a:spcBef>
                <a:spcPts val="360"/>
              </a:spcBef>
              <a:buClr>
                <a:srgbClr val="4A4A49"/>
              </a:buClr>
              <a:buSzPct val="100000"/>
              <a:buFont typeface="Roboto"/>
              <a:buChar char="■"/>
              <a:defRPr sz="1800">
                <a:solidFill>
                  <a:srgbClr val="4A4A49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556791" y="6333134"/>
            <a:ext cx="548699" cy="5246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>
            <a:lvl1pPr algn="r">
              <a:spcBef>
                <a:spcPts val="0"/>
              </a:spcBef>
              <a:buNone/>
              <a:defRPr sz="1300">
                <a:solidFill>
                  <a:schemeClr val="dk1"/>
                </a:solidFill>
              </a:defRPr>
            </a:lvl1pPr>
          </a:lstStyle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07.gif"/><Relationship Id="rId3" Type="http://schemas.openxmlformats.org/officeDocument/2006/relationships/image" Target="../media/image09.gif"/></Relationships>
</file>

<file path=ppt/slides/_rels/slide1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3" Type="http://schemas.openxmlformats.org/officeDocument/2006/relationships/image" Target="../media/image10.png"/></Relationships>
</file>

<file path=ppt/slides/_rels/slide1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flexibee.eu/api/dokumentace/ref/changes-api" TargetMode="External"/><Relationship Id="rId3" Type="http://schemas.openxmlformats.org/officeDocument/2006/relationships/hyperlink" Target="https://www.flexibee.eu/api/dokumentace/ref/changes-api" TargetMode="External"/><Relationship Id="rId6" Type="http://schemas.openxmlformats.org/officeDocument/2006/relationships/hyperlink" Target="https://www.flexibee.eu/api/dokumentace/ref/web-hooks/" TargetMode="External"/><Relationship Id="rId5" Type="http://schemas.openxmlformats.org/officeDocument/2006/relationships/hyperlink" Target="https://www.flexibee.eu/api/dokumentace/ref/changes-api" TargetMode="External"/><Relationship Id="rId8" Type="http://schemas.openxmlformats.org/officeDocument/2006/relationships/hyperlink" Target="https://www.flexibee.eu/api/dokumentace/ref/web-hooks/" TargetMode="External"/><Relationship Id="rId7" Type="http://schemas.openxmlformats.org/officeDocument/2006/relationships/hyperlink" Target="https://www.flexibee.eu/api/dokumentace/ref/web-hooks/" TargetMode="External"/></Relationships>
</file>

<file path=ppt/slides/_rels/slide2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3" Type="http://schemas.openxmlformats.org/officeDocument/2006/relationships/image" Target="../media/image13.gif"/></Relationships>
</file>

<file path=ppt/slides/_rels/slide9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 sz="2400">
                <a:latin typeface="Consolas"/>
                <a:ea typeface="Consolas"/>
                <a:cs typeface="Consolas"/>
                <a:sym typeface="Consolas"/>
              </a:rPr>
              <a:t>changes</a:t>
            </a: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?start=169&amp;limit=1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2400">
              <a:latin typeface="Consolas"/>
              <a:ea typeface="Consolas"/>
              <a:cs typeface="Consolas"/>
              <a:sym typeface="Consolas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&lt;winstrom globalVersion=”2395”&gt;</a:t>
            </a:r>
          </a:p>
          <a:p>
            <a:pPr indent="0" lvl="0" marL="4572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&lt;cenik in-version="169" operation="create"&gt;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&lt;id&gt;5&lt;/id&gt;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&lt;id&gt;ext:ART-1&lt;/id&gt;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&lt;/cenik&gt;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&lt;next&gt;170&lt;/next&gt;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&lt;/winstrom&gt;</a:t>
            </a:r>
          </a:p>
        </p:txBody>
      </p:sp>
      <p:sp>
        <p:nvSpPr>
          <p:cNvPr id="97" name="Shape 97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Popis změn v Changes API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Notifikace z Web Hooks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obsahuje totožný popis změn jaký poskytuje Changes API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slučování změn - max. 200 změn / notifikace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733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Ukázka notifikace Web Hooks (HTML / JSON)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457200" y="14522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&lt;winstrom globalVersion="2395"&gt;</a:t>
            </a:r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faktura-vydana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in-version="2394" operation="create"&gt;</a:t>
            </a: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&lt;id&gt;45&lt;/id&gt;</a:t>
            </a: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&lt;id&gt;code:VF2-0001/2015&lt;/id&gt;</a:t>
            </a:r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&lt;/faktura-vydana&gt;</a:t>
            </a:r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cenik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 in-version="2395" operation="update"&gt;</a:t>
            </a: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&lt;id&gt;2&lt;/id&gt;</a:t>
            </a:r>
          </a:p>
          <a:p>
            <a:pPr indent="0" lvl="0" marL="9144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&lt;id&gt;code:HREBIK&lt;/id&gt;</a:t>
            </a:r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&lt;/cenik&gt;</a:t>
            </a:r>
          </a:p>
          <a:p>
            <a:pPr indent="0" lvl="0" marL="457200" rtl="0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&lt;next&gt;none&lt;/next&gt;</a:t>
            </a:r>
          </a:p>
          <a:p>
            <a:pPr lvl="0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" sz="2400">
                <a:latin typeface="Consolas"/>
                <a:ea typeface="Consolas"/>
                <a:cs typeface="Consolas"/>
                <a:sym typeface="Consolas"/>
              </a:rPr>
              <a:t>&lt;/winstrom&gt;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" type="body"/>
          </p:nvPr>
        </p:nvSpPr>
        <p:spPr>
          <a:xfrm>
            <a:off x="457200" y="842625"/>
            <a:ext cx="8229600" cy="42770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winstrom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</a:p>
          <a:p>
            <a:pPr indent="457200" lvl="0" marL="4572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@globalVersion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"2395"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457200" lvl="0" marL="4572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changes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[{</a:t>
            </a:r>
          </a:p>
          <a:p>
            <a:pPr indent="45720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@evidence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"cenik"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45720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@in-version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"2395"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45720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@operation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"update"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45720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id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"2"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45720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external-ids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"code:HREBIK"</a:t>
            </a: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}]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indent="0" lvl="0" marL="914400" rtl="0">
              <a:spcBef>
                <a:spcPts val="0"/>
              </a:spcBef>
              <a:buNone/>
            </a:pP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" sz="24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next</a:t>
            </a:r>
            <a:r>
              <a:rPr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lang="en" sz="2400">
                <a:solidFill>
                  <a:srgbClr val="0B7500"/>
                </a:solidFill>
                <a:latin typeface="Consolas"/>
                <a:ea typeface="Consolas"/>
                <a:cs typeface="Consolas"/>
                <a:sym typeface="Consolas"/>
              </a:rPr>
              <a:t>"none"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b="1" lang="en" sz="2400">
                <a:solidFill>
                  <a:srgbClr val="444444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Jak zpracovávat notifikace?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uložit si seznam změn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potvrdit příjem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nemělo by trvat déle než 15 s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HTTP status 2xx + prázdné tělo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v nezávislém vlákně průběžně zpracovávat přijaté dosud nezpracované změny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jednoduché čtení provádět okamžitě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pomalé dotazy plánovat na pozdější synchronizaci (aktualizace ceníku)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Penalizace hooků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za nedodržení podmínek nebo dokonce neúspěšné doručení naskakují penalizace dle závažnosti (10 - 180 s)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při trvající chybě roste zpoždění až na 1 hod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po nápravě penalizace pozvolna klesá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pro rychlejší obnovu normálního provozu lze použít volání API pro reset penalizace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Jak to funguje v cloudu?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stejně jako na lokálním serveru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aplikační servery si mezi sebou volí uzel starající se o zpracování WebHooks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Schéma: </a:t>
            </a:r>
            <a:r>
              <a:rPr b="1" lang="en"/>
              <a:t>Volba uzlu pro zpracování Web Hooks v cloudu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4725" y="826500"/>
            <a:ext cx="5554551" cy="505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74350" y="792575"/>
            <a:ext cx="6995300" cy="5120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Schéma: </a:t>
            </a:r>
            <a:r>
              <a:rPr b="1" lang="en"/>
              <a:t>Monitoring Web Hooks pro administrátory</a:t>
            </a:r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6150" y="1007950"/>
            <a:ext cx="7431700" cy="465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Jak se to používá?</a:t>
            </a:r>
          </a:p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aktivace Web Hooks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registrace hooku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vymazání hooku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výpis registrovaných hooků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reset penalizace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type="ctrTitle"/>
          </p:nvPr>
        </p:nvSpPr>
        <p:spPr>
          <a:xfrm>
            <a:off x="685800" y="2111125"/>
            <a:ext cx="7772400" cy="21335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Web Hooks</a:t>
            </a:r>
          </a:p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685800" y="4412827"/>
            <a:ext cx="7772400" cy="1034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jako omezení počtu volání API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1. Aktivace Web Hooks</a:t>
            </a:r>
          </a:p>
        </p:txBody>
      </p:sp>
      <p:sp>
        <p:nvSpPr>
          <p:cNvPr id="157" name="Shape 15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licence na REST API pro zápis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zapnuté Changes API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Consolas"/>
              <a:buChar char="○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changes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/enable.xml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povolené Web Hooks v konfiguraci serveru (implicitně povoleno)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Consolas"/>
              <a:buChar char="○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enableHooks = true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2. Registrace hooku</a:t>
            </a:r>
          </a:p>
        </p:txBody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PUT|POST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hooks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.xml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?url={hook_url}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	&amp;format={JSON|XML}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/>
              <a:t>volitelné parametry: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lastVersion</a:t>
            </a:r>
            <a:r>
              <a:rPr lang="en"/>
              <a:t> - od jaké verze chceme změny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secKey</a:t>
            </a:r>
            <a:r>
              <a:rPr lang="en"/>
              <a:t> - tajný klíč pro jednoduché ověření</a:t>
            </a:r>
          </a:p>
          <a:p>
            <a:pPr indent="-419100" lvl="0" marL="45720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skipUrlTest</a:t>
            </a:r>
            <a:r>
              <a:rPr lang="en"/>
              <a:t> - potlačení testu zadané URL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3. Vymazání hooku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DELETE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hooks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/{id}.xml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4. Výpis registrovaných hooků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GET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hooks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&lt;winstrom&gt;</a:t>
            </a:r>
          </a:p>
          <a:p>
            <a:pPr indent="457200"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&lt;hook&gt;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&lt;id&gt;1&lt;/id&gt;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&lt;url&gt;http://hook.flexibee/hook.php&lt;/url&gt;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&lt;dataFormat&gt;XML&lt;/dataFormat&gt;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&lt;lastVersion&gt;2395&lt;/lastVersion&gt;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&lt;penalty&gt;0&lt;/penalty&gt;</a:t>
            </a:r>
          </a:p>
          <a:p>
            <a:pPr indent="0" lvl="0" marL="9144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&lt;secKey/&gt;</a:t>
            </a:r>
          </a:p>
          <a:p>
            <a:pPr indent="0" lvl="0" marL="45720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&lt;/hook&gt;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>
                <a:latin typeface="Consolas"/>
                <a:ea typeface="Consolas"/>
                <a:cs typeface="Consolas"/>
                <a:sym typeface="Consolas"/>
              </a:rPr>
              <a:t>&lt;/winstrom&gt;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5. Reset penalizace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PUT|POST 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hooks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/{id}/retry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vynuluje penalizaci a naplánuje okamžité odeslání notifikací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 nás čeká?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omezení na vybrané evidence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filtrování notifikací podle dat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notifikace na základě změny stavu</a:t>
            </a:r>
            <a:br>
              <a:rPr lang="en"/>
            </a:br>
            <a:r>
              <a:rPr lang="en"/>
              <a:t>(např. stav úhrady faktury)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notifikace rovnou s daty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 závěrem o Web Hooks?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="/>
            </a:pPr>
            <a:r>
              <a:rPr lang="en"/>
              <a:t>rychlá synchronizace bez zbytečného zatěžování API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="/>
            </a:pPr>
            <a:r>
              <a:rPr lang="en"/>
              <a:t>synchronizujte s ABRA FlexiBee </a:t>
            </a:r>
            <a:r>
              <a:rPr b="1" lang="en"/>
              <a:t>jednoduše</a:t>
            </a:r>
            <a:r>
              <a:rPr lang="en"/>
              <a:t>, </a:t>
            </a:r>
            <a:r>
              <a:rPr b="1" lang="en"/>
              <a:t>bezpečně</a:t>
            </a:r>
            <a:r>
              <a:rPr lang="en"/>
              <a:t>, </a:t>
            </a:r>
            <a:r>
              <a:rPr b="1" lang="en"/>
              <a:t>chytře</a:t>
            </a:r>
            <a:r>
              <a:rPr lang="en"/>
              <a:t> ;-)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Dokumentace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 sz="2400" u="sng">
                <a:solidFill>
                  <a:schemeClr val="hlink"/>
                </a:solidFill>
                <a:hlinkClick r:id="rId3"/>
              </a:rPr>
              <a:t>www.flexibee.eu/api/dokumentace/ref/</a:t>
            </a:r>
            <a:r>
              <a:rPr b="1" lang="en" sz="2400" u="sng">
                <a:solidFill>
                  <a:schemeClr val="hlink"/>
                </a:solidFill>
                <a:hlinkClick r:id="rId4"/>
              </a:rPr>
              <a:t>changes-api</a:t>
            </a:r>
            <a:r>
              <a:rPr lang="en" sz="2400" u="sng">
                <a:solidFill>
                  <a:schemeClr val="hlink"/>
                </a:solidFill>
                <a:hlinkClick r:id="rId5"/>
              </a:rPr>
              <a:t>/</a:t>
            </a:r>
          </a:p>
          <a:p>
            <a:pPr indent="-3810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 sz="2400" u="sng">
                <a:solidFill>
                  <a:schemeClr val="hlink"/>
                </a:solidFill>
                <a:hlinkClick r:id="rId6"/>
              </a:rPr>
              <a:t>www.flexibee.eu/api/dokumentace/ref/</a:t>
            </a:r>
            <a:r>
              <a:rPr b="1" lang="en" sz="2400" u="sng">
                <a:solidFill>
                  <a:schemeClr val="hlink"/>
                </a:solidFill>
                <a:hlinkClick r:id="rId7"/>
              </a:rPr>
              <a:t>web-hooks</a:t>
            </a:r>
            <a:r>
              <a:rPr lang="en" sz="2400" u="sng">
                <a:solidFill>
                  <a:schemeClr val="hlink"/>
                </a:solidFill>
                <a:hlinkClick r:id="rId8"/>
              </a:rPr>
              <a:t>/</a:t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 to je?</a:t>
            </a:r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prostředek synchronizace externích systémů (např. e-shop)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nadstavba Changes API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K čemu to je?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Hollywood principle: “Don’t call us, we’ll call you.”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odpadá aktivní vyhledávání změn</a:t>
            </a:r>
            <a:br>
              <a:rPr lang="en"/>
            </a:br>
            <a:r>
              <a:rPr lang="en"/>
              <a:t>(push notifikace)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o změně se dozvíte do několika sekund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Nevhodné způsoby synchronizace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čtení různých evidencí na základě hodnoty lastUpdate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není 100% spolehlivé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čtení změn z žurnálu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velmi pomalé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Jak to funguje? (uživatelsky)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v AFB si zaregistrujete URL Vaší aplikace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Web Hook registrujete ke konkrétní firmě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změna dat spouští odeslání notifikace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notifikace neobsahují data - pouze informují o změnách (vytvoření faktury, změna objednávky, …)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Jak to funguje? (technicky)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pro každou firmu s registrovanými WebHooks se čeká na změny v Changes API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pro každý registrovaný hook dané firmy se naplánuje odeslání změn od poslední notifikace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AutoNum type="arabicPeriod"/>
            </a:pPr>
            <a:r>
              <a:rPr lang="en"/>
              <a:t>odeslání notifikace se opakuje dokud nedojde k úspěšnému doručení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Roboto"/>
              <a:buChar char="○"/>
            </a:pPr>
            <a:r>
              <a:rPr lang="en"/>
              <a:t>při chybách problémový hook penalizujeme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Schéma: </a:t>
            </a:r>
            <a:r>
              <a:rPr b="1" lang="en"/>
              <a:t>Jak fungují Web Hooks</a:t>
            </a:r>
          </a:p>
        </p:txBody>
      </p:sp>
      <p:pic>
        <p:nvPicPr>
          <p:cNvPr id="85" name="Shape 8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61706"/>
            <a:ext cx="9144000" cy="35345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457200" y="1114250"/>
            <a:ext cx="8229600" cy="7959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Changes API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457200" y="2290425"/>
            <a:ext cx="8229600" cy="42770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v databázi jsou triggery zapisující provedení SQL operací INSERT, UPDATE, DELETE do tabulky </a:t>
            </a:r>
            <a:r>
              <a:rPr b="1" lang="en"/>
              <a:t>changelog</a:t>
            </a:r>
          </a:p>
          <a:p>
            <a:pPr indent="-419100" lvl="0" marL="457200" rtl="0">
              <a:spcBef>
                <a:spcPts val="0"/>
              </a:spcBef>
              <a:buClr>
                <a:srgbClr val="4A4A49"/>
              </a:buClr>
              <a:buSzPct val="100000"/>
              <a:buFont typeface="Roboto"/>
              <a:buChar char="●"/>
            </a:pPr>
            <a:r>
              <a:rPr lang="en"/>
              <a:t>čtení změn pomocí REST API z evidence changes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Consolas"/>
              <a:buChar char="○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changes</a:t>
            </a:r>
            <a:br>
              <a:rPr b="1" lang="en">
                <a:latin typeface="Consolas"/>
                <a:ea typeface="Consolas"/>
                <a:cs typeface="Consolas"/>
                <a:sym typeface="Consolas"/>
              </a:rPr>
            </a:b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?start={nextVersion}&amp;limit=100</a:t>
            </a:r>
          </a:p>
          <a:p>
            <a:pPr indent="-381000" lvl="1" marL="914400" rtl="0">
              <a:spcBef>
                <a:spcPts val="0"/>
              </a:spcBef>
              <a:buClr>
                <a:srgbClr val="4A4A49"/>
              </a:buClr>
              <a:buSzPct val="80000"/>
              <a:buFont typeface="Consolas"/>
              <a:buChar char="○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/c/{firma}/</a:t>
            </a: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changes</a:t>
            </a:r>
            <a:br>
              <a:rPr b="1" lang="en">
                <a:latin typeface="Consolas"/>
                <a:ea typeface="Consolas"/>
                <a:cs typeface="Consolas"/>
                <a:sym typeface="Consolas"/>
              </a:rPr>
            </a:br>
            <a:r>
              <a:rPr b="1" lang="en">
                <a:latin typeface="Consolas"/>
                <a:ea typeface="Consolas"/>
                <a:cs typeface="Consolas"/>
                <a:sym typeface="Consolas"/>
              </a:rPr>
              <a:t>		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?evidence=faktura-vydana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větlý ABRA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