
<file path=[Content_Types].xml><?xml version="1.0" encoding="utf-8"?>
<Types xmlns="http://schemas.openxmlformats.org/package/2006/content-types">
  <Default ContentType="application/vnd.openxmlformats-package.relationships+xml" Extension="rels"/>
  <Default ContentType="image/png" Extension="png"/>
  <Default ContentType="application/xml" Extension="xml"/>
  <Default ContentType="image/gif" Extension="gif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1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6.xml"/>
  <Override ContentType="application/vnd.openxmlformats-officedocument.presentationml.slide+xml" PartName="/ppt/slides/slide21.xml"/>
  <Override ContentType="application/vnd.openxmlformats-officedocument.presentationml.slide+xml" PartName="/ppt/slides/slide2.xml"/>
  <Override ContentType="application/vnd.openxmlformats-officedocument.presentationml.slide+xml" PartName="/ppt/slides/slide26.xml"/>
  <Override ContentType="application/vnd.openxmlformats-officedocument.presentationml.slide+xml" PartName="/ppt/slides/slide25.xml"/>
  <Override ContentType="application/vnd.openxmlformats-officedocument.presentationml.slide+xml" PartName="/ppt/slides/slide6.xml"/>
  <Override ContentType="application/vnd.openxmlformats-officedocument.presentationml.slide+xml" PartName="/ppt/slides/slide3.xml"/>
  <Override ContentType="application/vnd.openxmlformats-officedocument.presentationml.slide+xml" PartName="/ppt/slides/slide17.xml"/>
  <Override ContentType="application/vnd.openxmlformats-officedocument.presentationml.slide+xml" PartName="/ppt/slides/slide24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0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9.xml"/>
  <Override ContentType="application/vnd.openxmlformats-officedocument.presentationml.slide+xml" PartName="/ppt/slides/slide18.xml"/>
  <Override ContentType="application/vnd.openxmlformats-officedocument.presentationml.slide+xml" PartName="/ppt/slides/slide15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27.xml"/>
  <Override ContentType="application/vnd.openxmlformats-officedocument.presentationml.slide+xml" PartName="/ppt/slides/slide19.xml"/>
  <Override ContentType="application/vnd.openxmlformats-officedocument.presentationml.slide+xml" PartName="/ppt/slides/slide28.xml"/>
  <Override ContentType="application/vnd.openxmlformats-officedocument.presentationml.slide+xml" PartName="/ppt/slides/slide4.xml"/>
  <Override ContentType="application/vnd.openxmlformats-officedocument.presentationml.slide+xml" PartName="/ppt/slides/slide14.xml"/>
  <Override ContentType="application/vnd.openxmlformats-officedocument.presentationml.slide+xml" PartName="/ppt/slides/slide5.xml"/>
  <Override ContentType="application/vnd.openxmlformats-officedocument.presentationml.slide+xml" PartName="/ppt/slides/slide22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63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</p:sldIdLst>
  <p:sldSz cy="68580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9" Type="http://schemas.openxmlformats.org/officeDocument/2006/relationships/slide" Target="slides/slide14.xml"/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30" Type="http://schemas.openxmlformats.org/officeDocument/2006/relationships/slide" Target="slides/slide25.xml"/><Relationship Id="rId12" Type="http://schemas.openxmlformats.org/officeDocument/2006/relationships/slide" Target="slides/slide7.xml"/><Relationship Id="rId31" Type="http://schemas.openxmlformats.org/officeDocument/2006/relationships/slide" Target="slides/slide26.xml"/><Relationship Id="rId13" Type="http://schemas.openxmlformats.org/officeDocument/2006/relationships/slide" Target="slides/slide8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29" Type="http://schemas.openxmlformats.org/officeDocument/2006/relationships/slide" Target="slides/slide2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" Type="http://schemas.openxmlformats.org/officeDocument/2006/relationships/presProps" Target="presProps.xml"/><Relationship Id="rId21" Type="http://schemas.openxmlformats.org/officeDocument/2006/relationships/slide" Target="slides/slide16.xml"/><Relationship Id="rId1" Type="http://schemas.openxmlformats.org/officeDocument/2006/relationships/theme" Target="theme/theme3.xml"/><Relationship Id="rId22" Type="http://schemas.openxmlformats.org/officeDocument/2006/relationships/slide" Target="slides/slide17.xml"/><Relationship Id="rId4" Type="http://schemas.openxmlformats.org/officeDocument/2006/relationships/slideMaster" Target="slideMasters/slideMaster1.xml"/><Relationship Id="rId23" Type="http://schemas.openxmlformats.org/officeDocument/2006/relationships/slide" Target="slides/slide18.xml"/><Relationship Id="rId3" Type="http://schemas.openxmlformats.org/officeDocument/2006/relationships/tableStyles" Target="tableStyles.xml"/><Relationship Id="rId24" Type="http://schemas.openxmlformats.org/officeDocument/2006/relationships/slide" Target="slides/slide19.xml"/><Relationship Id="rId20" Type="http://schemas.openxmlformats.org/officeDocument/2006/relationships/slide" Target="slides/slide15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marL="0" rtl="0">
              <a:spcBef>
                <a:spcPts val="0"/>
              </a:spcBef>
              <a:buNone/>
            </a:pPr>
            <a:r>
              <a:rPr lang="en"/>
              <a:t>Ahoj kolegové vývojáři! Touto prezentací bych Vás rád seznámil s WebHooks a s tím jak tato technologie pomáhá omezit počet volání na API.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Co se o Web Hooks </a:t>
            </a:r>
            <a:r>
              <a:rPr lang="en">
                <a:solidFill>
                  <a:schemeClr val="dk1"/>
                </a:solidFill>
              </a:rPr>
              <a:t>dozvíte</a:t>
            </a:r>
            <a:r>
              <a:rPr lang="en"/>
              <a:t>?</a:t>
            </a:r>
          </a:p>
          <a:p>
            <a:pPr indent="-317500" lvl="0" marL="457200" rtl="0">
              <a:spcBef>
                <a:spcPts val="0"/>
              </a:spcBef>
              <a:buClr>
                <a:srgbClr val="000000"/>
              </a:buClr>
              <a:buSzPct val="127272"/>
              <a:buFont typeface="Arial"/>
              <a:buChar char="●"/>
            </a:pPr>
            <a:r>
              <a:rPr lang="en"/>
              <a:t>tak především co to je?</a:t>
            </a:r>
          </a:p>
          <a:p>
            <a:pPr indent="-317500" lvl="0" marL="457200" rtl="0">
              <a:spcBef>
                <a:spcPts val="0"/>
              </a:spcBef>
              <a:buClr>
                <a:srgbClr val="000000"/>
              </a:buClr>
              <a:buSzPct val="127272"/>
              <a:buFont typeface="Arial"/>
              <a:buChar char="●"/>
            </a:pPr>
            <a:r>
              <a:rPr lang="en"/>
              <a:t>k čemu to je dobré?</a:t>
            </a:r>
          </a:p>
          <a:p>
            <a:pPr indent="-317500" lvl="0" marL="457200" rtl="0">
              <a:spcBef>
                <a:spcPts val="0"/>
              </a:spcBef>
              <a:buClr>
                <a:srgbClr val="000000"/>
              </a:buClr>
              <a:buSzPct val="127272"/>
              <a:buFont typeface="Arial"/>
              <a:buChar char="●"/>
            </a:pPr>
            <a:r>
              <a:rPr lang="en"/>
              <a:t>jak to funguje?</a:t>
            </a:r>
          </a:p>
          <a:p>
            <a:pPr indent="-317500" lvl="0" marL="457200" rtl="0">
              <a:spcBef>
                <a:spcPts val="0"/>
              </a:spcBef>
              <a:buClr>
                <a:srgbClr val="000000"/>
              </a:buClr>
              <a:buSzPct val="127272"/>
              <a:buFont typeface="Arial"/>
              <a:buChar char="●"/>
            </a:pPr>
            <a:r>
              <a:rPr lang="en"/>
              <a:t>jak se to používá?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/>
              <a:t>=&gt; tj. všechno co potřebujete, abyste mohli s Web Hooks ihned začít ;-)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lastVersion = 0 .. global version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secKey = jednoduché ověření zda patří příchozí notifikace Vámi registrovanému hooku (X-FB-Hook-SecKey header)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2" name="Shape 17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8" name="Shape 17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84" name="Shape 18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90" name="Shape 19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96" name="Shape 19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02" name="Shape 20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06" name="Shape 20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Je to prostředek ke snadné synchronizaci externích systémů, které jsou závislé na datech ve FlexiBee (např. e-shop).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Jaký je přínos synchronizace pomocí Web Hooks?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Řešení je založené na holywoodském principu dle známého “Nevolejte nám, my zavoláme Vám.” Nebo-li nemusíte hledat, která data se změnila, FlexiBee Vám dá samo vědět, když se něco změní.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O změně se dozvíte okamžitě, aniž by bylo nutné zatěžovat API neustálými dotazy na změnu v datech.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Žurnál není optimalizován pro rychlé čtení. Má to být pouze žurnál změn.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Bylo by vhodné doplnit uživatelskou ilustrací jak fungují Web Hooks: změním fakturu -&gt; posílá se notifikace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Odbočka vysvětlující základ na kterém</a:t>
            </a:r>
            <a:r>
              <a:rPr lang="en">
                <a:solidFill>
                  <a:schemeClr val="dk1"/>
                </a:solidFill>
              </a:rPr>
              <a:t> Web Hooks</a:t>
            </a:r>
            <a:r>
              <a:rPr lang="en"/>
              <a:t> staví.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2" Type="http://schemas.openxmlformats.org/officeDocument/2006/relationships/image" Target="../media/image00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2" Type="http://schemas.openxmlformats.org/officeDocument/2006/relationships/image" Target="../media/image0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2" Type="http://schemas.openxmlformats.org/officeDocument/2006/relationships/image" Target="../media/image0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2" Type="http://schemas.openxmlformats.org/officeDocument/2006/relationships/image" Target="../media/image0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2" Type="http://schemas.openxmlformats.org/officeDocument/2006/relationships/image" Target="../media/image0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2" Type="http://schemas.openxmlformats.org/officeDocument/2006/relationships/image" Target="../media/image0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2" Type="http://schemas.openxmlformats.org/officeDocument/2006/relationships/image" Target="../media/image0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Název produktu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Vhodné pro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Výhody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Zákazníci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Poděkování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- Center">
    <p:bg>
      <p:bgPr>
        <a:blipFill rotWithShape="1">
          <a:blip r:embed="rId2">
            <a:alphaModFix/>
          </a:blip>
          <a:stretch>
            <a:fillRect b="0" l="0" r="0" t="0"/>
          </a:stretch>
        </a:blipFill>
      </p:bgPr>
    </p:bg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1125140" y="2330648"/>
            <a:ext cx="7358062" cy="2196703"/>
          </a:xfrm>
          <a:prstGeom prst="rect">
            <a:avLst/>
          </a:prstGeom>
          <a:noFill/>
          <a:ln>
            <a:noFill/>
          </a:ln>
        </p:spPr>
        <p:txBody>
          <a:bodyPr anchorCtr="0" anchor="ctr" bIns="64275" lIns="64275" rIns="64275" tIns="64275"/>
          <a:lstStyle>
            <a:lvl1pPr marL="0" marR="0" rtl="0">
              <a:spcBef>
                <a:spcPts val="0"/>
              </a:spcBef>
              <a:buSzPct val="100000"/>
              <a:defRPr sz="1000"/>
            </a:lvl1pPr>
            <a:lvl2pPr rtl="0">
              <a:spcBef>
                <a:spcPts val="0"/>
              </a:spcBef>
              <a:buSzPct val="100000"/>
              <a:defRPr sz="1000"/>
            </a:lvl2pPr>
            <a:lvl3pPr rtl="0">
              <a:spcBef>
                <a:spcPts val="0"/>
              </a:spcBef>
              <a:buSzPct val="100000"/>
              <a:defRPr sz="1000"/>
            </a:lvl3pPr>
            <a:lvl4pPr rtl="0">
              <a:spcBef>
                <a:spcPts val="0"/>
              </a:spcBef>
              <a:buSzPct val="100000"/>
              <a:defRPr sz="1000"/>
            </a:lvl4pPr>
            <a:lvl5pPr rtl="0">
              <a:spcBef>
                <a:spcPts val="0"/>
              </a:spcBef>
              <a:buSzPct val="100000"/>
              <a:defRPr sz="1000"/>
            </a:lvl5pPr>
            <a:lvl6pPr rtl="0">
              <a:spcBef>
                <a:spcPts val="0"/>
              </a:spcBef>
              <a:buSzPct val="100000"/>
              <a:defRPr sz="1000"/>
            </a:lvl6pPr>
            <a:lvl7pPr rtl="0">
              <a:spcBef>
                <a:spcPts val="0"/>
              </a:spcBef>
              <a:buSzPct val="100000"/>
              <a:defRPr sz="1000"/>
            </a:lvl7pPr>
            <a:lvl8pPr rtl="0">
              <a:spcBef>
                <a:spcPts val="0"/>
              </a:spcBef>
              <a:buSzPct val="100000"/>
              <a:defRPr sz="1000"/>
            </a:lvl8pPr>
            <a:lvl9pPr rtl="0">
              <a:spcBef>
                <a:spcPts val="0"/>
              </a:spcBef>
              <a:buSzPct val="100000"/>
              <a:defRPr sz="1000"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&amp; Bullets">
    <p:bg>
      <p:bgPr>
        <a:blipFill rotWithShape="1">
          <a:blip r:embed="rId2">
            <a:alphaModFix/>
          </a:blip>
          <a:stretch>
            <a:fillRect b="0" l="0" r="0" t="0"/>
          </a:stretch>
        </a:blipFill>
      </p:bgPr>
    </p:bg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x="1437679" y="107156"/>
            <a:ext cx="6732984" cy="1035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64275" lIns="64275" rIns="64275" tIns="64275"/>
          <a:lstStyle>
            <a:lvl1pPr marL="0" marR="0" rtl="0">
              <a:spcBef>
                <a:spcPts val="0"/>
              </a:spcBef>
              <a:buSzPct val="100000"/>
              <a:defRPr sz="1000"/>
            </a:lvl1pPr>
            <a:lvl2pPr rtl="0">
              <a:spcBef>
                <a:spcPts val="0"/>
              </a:spcBef>
              <a:buSzPct val="100000"/>
              <a:defRPr sz="1000"/>
            </a:lvl2pPr>
            <a:lvl3pPr rtl="0">
              <a:spcBef>
                <a:spcPts val="0"/>
              </a:spcBef>
              <a:buSzPct val="100000"/>
              <a:defRPr sz="1000"/>
            </a:lvl3pPr>
            <a:lvl4pPr rtl="0">
              <a:spcBef>
                <a:spcPts val="0"/>
              </a:spcBef>
              <a:buSzPct val="100000"/>
              <a:defRPr sz="1000"/>
            </a:lvl4pPr>
            <a:lvl5pPr rtl="0">
              <a:spcBef>
                <a:spcPts val="0"/>
              </a:spcBef>
              <a:buSzPct val="100000"/>
              <a:defRPr sz="1000"/>
            </a:lvl5pPr>
            <a:lvl6pPr rtl="0">
              <a:spcBef>
                <a:spcPts val="0"/>
              </a:spcBef>
              <a:buSzPct val="100000"/>
              <a:defRPr sz="1000"/>
            </a:lvl6pPr>
            <a:lvl7pPr rtl="0">
              <a:spcBef>
                <a:spcPts val="0"/>
              </a:spcBef>
              <a:buSzPct val="100000"/>
              <a:defRPr sz="1000"/>
            </a:lvl7pPr>
            <a:lvl8pPr rtl="0">
              <a:spcBef>
                <a:spcPts val="0"/>
              </a:spcBef>
              <a:buSzPct val="100000"/>
              <a:defRPr sz="1000"/>
            </a:lvl8pPr>
            <a:lvl9pPr rtl="0">
              <a:spcBef>
                <a:spcPts val="0"/>
              </a:spcBef>
              <a:buSzPct val="100000"/>
              <a:defRPr sz="1000"/>
            </a:lvl9pPr>
          </a:lstStyle>
          <a:p/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1437679" y="1928812"/>
            <a:ext cx="6732984" cy="4107656"/>
          </a:xfrm>
          <a:prstGeom prst="rect">
            <a:avLst/>
          </a:prstGeom>
          <a:noFill/>
          <a:ln>
            <a:noFill/>
          </a:ln>
        </p:spPr>
        <p:txBody>
          <a:bodyPr anchorCtr="0" anchor="ctr" bIns="64275" lIns="64275" rIns="64275" tIns="64275"/>
          <a:lstStyle>
            <a:lvl1pPr indent="-317500" marL="520700" marR="0" rtl="0">
              <a:spcBef>
                <a:spcPts val="2800"/>
              </a:spcBef>
              <a:buSzPct val="100000"/>
              <a:defRPr sz="1000"/>
            </a:lvl1pPr>
            <a:lvl2pPr indent="-317500" marL="876300" marR="0" rtl="0">
              <a:spcBef>
                <a:spcPts val="2800"/>
              </a:spcBef>
              <a:buSzPct val="100000"/>
              <a:defRPr sz="1000"/>
            </a:lvl2pPr>
            <a:lvl3pPr indent="-317500" marL="1244600" marR="0" rtl="0">
              <a:spcBef>
                <a:spcPts val="2800"/>
              </a:spcBef>
              <a:buSzPct val="100000"/>
              <a:defRPr sz="1000"/>
            </a:lvl3pPr>
            <a:lvl4pPr indent="-317500" marL="1612900" marR="0" rtl="0">
              <a:spcBef>
                <a:spcPts val="2800"/>
              </a:spcBef>
              <a:buSzPct val="100000"/>
              <a:defRPr sz="1000"/>
            </a:lvl4pPr>
            <a:lvl5pPr indent="-317500" marL="1981200" marR="0" rtl="0">
              <a:spcBef>
                <a:spcPts val="2800"/>
              </a:spcBef>
              <a:buSzPct val="100000"/>
              <a:defRPr sz="1000"/>
            </a:lvl5pPr>
            <a:lvl6pPr rtl="0">
              <a:spcBef>
                <a:spcPts val="0"/>
              </a:spcBef>
              <a:buSzPct val="100000"/>
              <a:defRPr sz="1000"/>
            </a:lvl6pPr>
            <a:lvl7pPr rtl="0">
              <a:spcBef>
                <a:spcPts val="0"/>
              </a:spcBef>
              <a:buSzPct val="100000"/>
              <a:defRPr sz="1000"/>
            </a:lvl7pPr>
            <a:lvl8pPr rtl="0">
              <a:spcBef>
                <a:spcPts val="0"/>
              </a:spcBef>
              <a:buSzPct val="100000"/>
              <a:defRPr sz="1000"/>
            </a:lvl8pPr>
            <a:lvl9pPr rtl="0">
              <a:spcBef>
                <a:spcPts val="0"/>
              </a:spcBef>
              <a:buSzPct val="100000"/>
              <a:defRPr sz="10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685800" y="2111125"/>
            <a:ext cx="7772400" cy="21335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685800" y="4412827"/>
            <a:ext cx="7772400" cy="1034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Název aktuální kapitol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ctrTitle"/>
          </p:nvPr>
        </p:nvSpPr>
        <p:spPr>
          <a:xfrm>
            <a:off x="685800" y="2281575"/>
            <a:ext cx="7772400" cy="1839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rtl="0" algn="ctr">
              <a:spcBef>
                <a:spcPts val="0"/>
              </a:spcBef>
              <a:defRPr/>
            </a:lvl1pPr>
            <a:lvl2pPr rtl="0" algn="ctr">
              <a:spcBef>
                <a:spcPts val="0"/>
              </a:spcBef>
              <a:buSzPct val="100000"/>
              <a:defRPr sz="4800"/>
            </a:lvl2pPr>
            <a:lvl3pPr rtl="0" algn="ctr">
              <a:spcBef>
                <a:spcPts val="0"/>
              </a:spcBef>
              <a:buSzPct val="100000"/>
              <a:defRPr sz="4800"/>
            </a:lvl3pPr>
            <a:lvl4pPr rtl="0" algn="ctr">
              <a:spcBef>
                <a:spcPts val="0"/>
              </a:spcBef>
              <a:buSzPct val="100000"/>
              <a:defRPr sz="4800"/>
            </a:lvl4pPr>
            <a:lvl5pPr rtl="0" algn="ctr">
              <a:spcBef>
                <a:spcPts val="0"/>
              </a:spcBef>
              <a:buSzPct val="100000"/>
              <a:defRPr sz="4800"/>
            </a:lvl5pPr>
            <a:lvl6pPr rtl="0" algn="ctr">
              <a:spcBef>
                <a:spcPts val="0"/>
              </a:spcBef>
              <a:buSzPct val="100000"/>
              <a:defRPr sz="4800"/>
            </a:lvl6pPr>
            <a:lvl7pPr rtl="0" algn="ctr">
              <a:spcBef>
                <a:spcPts val="0"/>
              </a:spcBef>
              <a:buSzPct val="100000"/>
              <a:defRPr sz="4800"/>
            </a:lvl7pPr>
            <a:lvl8pPr rtl="0" algn="ctr">
              <a:spcBef>
                <a:spcPts val="0"/>
              </a:spcBef>
              <a:buSzPct val="100000"/>
              <a:defRPr sz="4800"/>
            </a:lvl8pPr>
            <a:lvl9pPr rtl="0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 rtl="0">
              <a:spcBef>
                <a:spcPts val="0"/>
              </a:spcBef>
              <a:buNone/>
              <a:defRPr/>
            </a:lvl1pPr>
          </a:lstStyle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457200" y="1114250"/>
            <a:ext cx="8229600" cy="7959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457200" y="2290425"/>
            <a:ext cx="8229600" cy="42770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457200" y="1114250"/>
            <a:ext cx="8229600" cy="7340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457200" y="2281575"/>
            <a:ext cx="3994500" cy="42863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692275" y="2281550"/>
            <a:ext cx="3994500" cy="42863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457200" y="1114250"/>
            <a:ext cx="8229600" cy="7340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idx="1" type="body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oduly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7" Type="http://schemas.openxmlformats.org/officeDocument/2006/relationships/theme" Target="../theme/theme2.xml"/><Relationship Id="rId16" Type="http://schemas.openxmlformats.org/officeDocument/2006/relationships/slideLayout" Target="../slideLayouts/slideLayout15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" Type="http://schemas.openxmlformats.org/officeDocument/2006/relationships/image" Target="../media/image02.png"/><Relationship Id="rId4" Type="http://schemas.openxmlformats.org/officeDocument/2006/relationships/slideLayout" Target="../slideLayouts/slideLayout3.xml"/><Relationship Id="rId10" Type="http://schemas.openxmlformats.org/officeDocument/2006/relationships/slideLayout" Target="../slideLayouts/slideLayout9.xml"/><Relationship Id="rId3" Type="http://schemas.openxmlformats.org/officeDocument/2006/relationships/slideLayout" Target="../slideLayouts/slideLayout2.xml"/><Relationship Id="rId11" Type="http://schemas.openxmlformats.org/officeDocument/2006/relationships/slideLayout" Target="../slideLayouts/slideLayout10.xml"/><Relationship Id="rId9" Type="http://schemas.openxmlformats.org/officeDocument/2006/relationships/slideLayout" Target="../slideLayouts/slideLayout8.xml"/><Relationship Id="rId6" Type="http://schemas.openxmlformats.org/officeDocument/2006/relationships/slideLayout" Target="../slideLayouts/slideLayout5.xml"/><Relationship Id="rId5" Type="http://schemas.openxmlformats.org/officeDocument/2006/relationships/slideLayout" Target="../slideLayouts/slideLayout4.xml"/><Relationship Id="rId8" Type="http://schemas.openxmlformats.org/officeDocument/2006/relationships/slideLayout" Target="../slideLayouts/slideLayout7.xml"/><Relationship Id="rId7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1114250"/>
            <a:ext cx="8229600" cy="7340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None/>
              <a:defRPr b="1" sz="3000">
                <a:solidFill>
                  <a:srgbClr val="4A4A4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2290425"/>
            <a:ext cx="8229600" cy="4277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rgbClr val="4A4A49"/>
              </a:buClr>
              <a:buSzPct val="100000"/>
              <a:buFont typeface="Roboto"/>
              <a:buChar char="●"/>
              <a:defRPr sz="3000">
                <a:solidFill>
                  <a:srgbClr val="4A4A4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>
              <a:spcBef>
                <a:spcPts val="480"/>
              </a:spcBef>
              <a:buClr>
                <a:srgbClr val="4A4A49"/>
              </a:buClr>
              <a:buSzPct val="100000"/>
              <a:buFont typeface="Roboto"/>
              <a:buChar char="○"/>
              <a:defRPr sz="2400">
                <a:solidFill>
                  <a:srgbClr val="4A4A49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>
              <a:spcBef>
                <a:spcPts val="480"/>
              </a:spcBef>
              <a:buClr>
                <a:srgbClr val="4A4A49"/>
              </a:buClr>
              <a:buSzPct val="100000"/>
              <a:buFont typeface="Roboto"/>
              <a:buChar char="■"/>
              <a:defRPr sz="2400">
                <a:solidFill>
                  <a:srgbClr val="4A4A49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>
              <a:spcBef>
                <a:spcPts val="360"/>
              </a:spcBef>
              <a:buClr>
                <a:srgbClr val="4A4A49"/>
              </a:buClr>
              <a:buSzPct val="100000"/>
              <a:buFont typeface="Roboto"/>
              <a:buChar char="●"/>
              <a:defRPr sz="1800">
                <a:solidFill>
                  <a:srgbClr val="4A4A49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>
              <a:spcBef>
                <a:spcPts val="360"/>
              </a:spcBef>
              <a:buClr>
                <a:srgbClr val="4A4A49"/>
              </a:buClr>
              <a:buSzPct val="100000"/>
              <a:buFont typeface="Roboto"/>
              <a:buChar char="○"/>
              <a:defRPr sz="1800">
                <a:solidFill>
                  <a:srgbClr val="4A4A49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>
              <a:spcBef>
                <a:spcPts val="360"/>
              </a:spcBef>
              <a:buClr>
                <a:srgbClr val="4A4A49"/>
              </a:buClr>
              <a:buSzPct val="100000"/>
              <a:buFont typeface="Roboto"/>
              <a:buChar char="■"/>
              <a:defRPr sz="1800">
                <a:solidFill>
                  <a:srgbClr val="4A4A49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>
              <a:spcBef>
                <a:spcPts val="360"/>
              </a:spcBef>
              <a:buClr>
                <a:srgbClr val="4A4A49"/>
              </a:buClr>
              <a:buSzPct val="100000"/>
              <a:buFont typeface="Roboto"/>
              <a:buChar char="●"/>
              <a:defRPr sz="1800">
                <a:solidFill>
                  <a:srgbClr val="4A4A49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>
              <a:spcBef>
                <a:spcPts val="360"/>
              </a:spcBef>
              <a:buClr>
                <a:srgbClr val="4A4A49"/>
              </a:buClr>
              <a:buSzPct val="100000"/>
              <a:buFont typeface="Roboto"/>
              <a:buChar char="○"/>
              <a:defRPr sz="1800">
                <a:solidFill>
                  <a:srgbClr val="4A4A49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>
              <a:spcBef>
                <a:spcPts val="360"/>
              </a:spcBef>
              <a:buClr>
                <a:srgbClr val="4A4A49"/>
              </a:buClr>
              <a:buSzPct val="100000"/>
              <a:buFont typeface="Roboto"/>
              <a:buChar char="■"/>
              <a:defRPr sz="1800">
                <a:solidFill>
                  <a:srgbClr val="4A4A49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07.gif"/><Relationship Id="rId3" Type="http://schemas.openxmlformats.org/officeDocument/2006/relationships/image" Target="../media/image09.gif"/></Relationships>
</file>

<file path=ppt/slides/_rels/slide1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3" Type="http://schemas.openxmlformats.org/officeDocument/2006/relationships/image" Target="../media/image10.png"/></Relationships>
</file>

<file path=ppt/slides/_rels/slide1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flexibee.eu/api/dokumentace/ref/changes-api" TargetMode="External"/><Relationship Id="rId3" Type="http://schemas.openxmlformats.org/officeDocument/2006/relationships/hyperlink" Target="https://www.flexibee.eu/api/dokumentace/ref/changes-api" TargetMode="External"/><Relationship Id="rId6" Type="http://schemas.openxmlformats.org/officeDocument/2006/relationships/hyperlink" Target="https://www.flexibee.eu/api/dokumentace/ref/web-hooks/" TargetMode="External"/><Relationship Id="rId5" Type="http://schemas.openxmlformats.org/officeDocument/2006/relationships/hyperlink" Target="https://www.flexibee.eu/api/dokumentace/ref/changes-api" TargetMode="External"/><Relationship Id="rId8" Type="http://schemas.openxmlformats.org/officeDocument/2006/relationships/hyperlink" Target="https://www.flexibee.eu/api/dokumentace/ref/web-hooks/" TargetMode="External"/><Relationship Id="rId7" Type="http://schemas.openxmlformats.org/officeDocument/2006/relationships/hyperlink" Target="https://www.flexibee.eu/api/dokumentace/ref/web-hooks/" TargetMode="External"/></Relationships>
</file>

<file path=ppt/slides/_rels/slide2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3" Type="http://schemas.openxmlformats.org/officeDocument/2006/relationships/image" Target="../media/image13.gif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idx="1" type="body"/>
          </p:nvPr>
        </p:nvSpPr>
        <p:spPr>
          <a:xfrm>
            <a:off x="457200" y="2290425"/>
            <a:ext cx="8229600" cy="4277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GET /c/{firma}/</a:t>
            </a:r>
            <a:r>
              <a:rPr b="1" lang="en" sz="2400">
                <a:latin typeface="Consolas"/>
                <a:ea typeface="Consolas"/>
                <a:cs typeface="Consolas"/>
                <a:sym typeface="Consolas"/>
              </a:rPr>
              <a:t>changes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?start=169&amp;limit=1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>
              <a:latin typeface="Consolas"/>
              <a:ea typeface="Consolas"/>
              <a:cs typeface="Consolas"/>
              <a:sym typeface="Consolas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&lt;winstrom globalVersion=”2395”&gt;</a:t>
            </a:r>
          </a:p>
          <a:p>
            <a:pPr indent="0" lvl="0" marL="45720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&lt;cenik in-version="169" operation="create"&gt;</a:t>
            </a:r>
          </a:p>
          <a:p>
            <a:pPr indent="0" lvl="0" marL="91440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&lt;id&gt;5&lt;/id&gt;</a:t>
            </a:r>
          </a:p>
          <a:p>
            <a:pPr indent="0" lvl="0" marL="91440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&lt;id&gt;ext:ART-1&lt;/id&gt;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&lt;/cenik&gt;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&lt;next&gt;170&lt;/next&gt;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&lt;/winstrom&gt;</a:t>
            </a:r>
          </a:p>
        </p:txBody>
      </p:sp>
      <p:sp>
        <p:nvSpPr>
          <p:cNvPr id="97" name="Shape 97"/>
          <p:cNvSpPr txBox="1"/>
          <p:nvPr>
            <p:ph type="title"/>
          </p:nvPr>
        </p:nvSpPr>
        <p:spPr>
          <a:xfrm>
            <a:off x="457200" y="1114250"/>
            <a:ext cx="8229600" cy="795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Popis změn v Changes API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457200" y="1114250"/>
            <a:ext cx="8229600" cy="795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Notifikace z Web Hooks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457200" y="2290425"/>
            <a:ext cx="8229600" cy="4277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Char char="●"/>
            </a:pPr>
            <a:r>
              <a:rPr lang="en"/>
              <a:t>obsahuje totožný popis změn jaký poskytuje Changes API</a:t>
            </a:r>
          </a:p>
          <a:p>
            <a:pPr indent="-4191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Char char="●"/>
            </a:pPr>
            <a:r>
              <a:rPr lang="en"/>
              <a:t>slučování změn - max. 200 změn / notifikace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457200" y="733250"/>
            <a:ext cx="8229600" cy="795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Ukázka notifikace Web Hooks (HTML / JSON)</a:t>
            </a: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457200" y="1452225"/>
            <a:ext cx="8229600" cy="4277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&lt;winstrom globalVersion="2395"&gt;</a:t>
            </a:r>
          </a:p>
          <a:p>
            <a:pPr indent="0" lvl="0" marL="45720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400">
                <a:solidFill>
                  <a:srgbClr val="444444"/>
                </a:solidFill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b="1" lang="en" sz="2400">
                <a:solidFill>
                  <a:srgbClr val="444444"/>
                </a:solidFill>
                <a:latin typeface="Consolas"/>
                <a:ea typeface="Consolas"/>
                <a:cs typeface="Consolas"/>
                <a:sym typeface="Consolas"/>
              </a:rPr>
              <a:t>faktura-vydana</a:t>
            </a:r>
            <a:r>
              <a:rPr lang="en" sz="2400">
                <a:solidFill>
                  <a:srgbClr val="444444"/>
                </a:solidFill>
                <a:latin typeface="Consolas"/>
                <a:ea typeface="Consolas"/>
                <a:cs typeface="Consolas"/>
                <a:sym typeface="Consolas"/>
              </a:rPr>
              <a:t> in-version="2394" operation="create"&gt;</a:t>
            </a:r>
          </a:p>
          <a:p>
            <a:pPr indent="0" lvl="0" marL="91440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400">
                <a:solidFill>
                  <a:srgbClr val="444444"/>
                </a:solidFill>
                <a:latin typeface="Consolas"/>
                <a:ea typeface="Consolas"/>
                <a:cs typeface="Consolas"/>
                <a:sym typeface="Consolas"/>
              </a:rPr>
              <a:t>&lt;id&gt;45&lt;/id&gt;</a:t>
            </a:r>
          </a:p>
          <a:p>
            <a:pPr indent="0" lvl="0" marL="91440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400">
                <a:solidFill>
                  <a:srgbClr val="444444"/>
                </a:solidFill>
                <a:latin typeface="Consolas"/>
                <a:ea typeface="Consolas"/>
                <a:cs typeface="Consolas"/>
                <a:sym typeface="Consolas"/>
              </a:rPr>
              <a:t>&lt;id&gt;code:VF2-0001/2015&lt;/id&gt;</a:t>
            </a:r>
          </a:p>
          <a:p>
            <a:pPr indent="0" lvl="0" marL="45720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400">
                <a:solidFill>
                  <a:srgbClr val="444444"/>
                </a:solidFill>
                <a:latin typeface="Consolas"/>
                <a:ea typeface="Consolas"/>
                <a:cs typeface="Consolas"/>
                <a:sym typeface="Consolas"/>
              </a:rPr>
              <a:t>&lt;/faktura-vydana&gt;</a:t>
            </a:r>
          </a:p>
          <a:p>
            <a:pPr indent="0" lvl="0" marL="45720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444444"/>
                </a:solidFill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b="1" lang="en" sz="2400">
                <a:solidFill>
                  <a:srgbClr val="444444"/>
                </a:solidFill>
                <a:latin typeface="Consolas"/>
                <a:ea typeface="Consolas"/>
                <a:cs typeface="Consolas"/>
                <a:sym typeface="Consolas"/>
              </a:rPr>
              <a:t>cenik</a:t>
            </a:r>
            <a:r>
              <a:rPr lang="en" sz="2400">
                <a:solidFill>
                  <a:srgbClr val="444444"/>
                </a:solidFill>
                <a:latin typeface="Consolas"/>
                <a:ea typeface="Consolas"/>
                <a:cs typeface="Consolas"/>
                <a:sym typeface="Consolas"/>
              </a:rPr>
              <a:t> in-version="2395" operation="update"&gt;</a:t>
            </a:r>
          </a:p>
          <a:p>
            <a:pPr indent="0" lvl="0" marL="91440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444444"/>
                </a:solidFill>
                <a:latin typeface="Consolas"/>
                <a:ea typeface="Consolas"/>
                <a:cs typeface="Consolas"/>
                <a:sym typeface="Consolas"/>
              </a:rPr>
              <a:t>&lt;id&gt;2&lt;/id&gt;</a:t>
            </a:r>
          </a:p>
          <a:p>
            <a:pPr indent="0" lvl="0" marL="91440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444444"/>
                </a:solidFill>
                <a:latin typeface="Consolas"/>
                <a:ea typeface="Consolas"/>
                <a:cs typeface="Consolas"/>
                <a:sym typeface="Consolas"/>
              </a:rPr>
              <a:t>&lt;id&gt;code:HREBIK&lt;/id&gt;</a:t>
            </a:r>
          </a:p>
          <a:p>
            <a:pPr indent="0" lvl="0" marL="45720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444444"/>
                </a:solidFill>
                <a:latin typeface="Consolas"/>
                <a:ea typeface="Consolas"/>
                <a:cs typeface="Consolas"/>
                <a:sym typeface="Consolas"/>
              </a:rPr>
              <a:t>&lt;/cenik&gt;</a:t>
            </a:r>
          </a:p>
          <a:p>
            <a:pPr indent="0" lvl="0" marL="45720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&lt;next&gt;none&lt;/next&gt;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&lt;/winstrom&gt;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idx="1" type="body"/>
          </p:nvPr>
        </p:nvSpPr>
        <p:spPr>
          <a:xfrm>
            <a:off x="457200" y="842625"/>
            <a:ext cx="8229600" cy="4277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2400">
                <a:solidFill>
                  <a:srgbClr val="444444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rPr lang="en" sz="2400">
                <a:solidFill>
                  <a:srgbClr val="444444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lang="en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winstrom</a:t>
            </a:r>
            <a:r>
              <a:rPr lang="en" sz="2400">
                <a:solidFill>
                  <a:srgbClr val="444444"/>
                </a:solidFill>
                <a:latin typeface="Consolas"/>
                <a:ea typeface="Consolas"/>
                <a:cs typeface="Consolas"/>
                <a:sym typeface="Consolas"/>
              </a:rPr>
              <a:t>": </a:t>
            </a:r>
            <a:r>
              <a:rPr b="1" lang="en" sz="2400">
                <a:solidFill>
                  <a:srgbClr val="444444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</a:p>
          <a:p>
            <a:pPr indent="457200" lvl="0" marL="457200" rtl="0">
              <a:spcBef>
                <a:spcPts val="0"/>
              </a:spcBef>
              <a:buNone/>
            </a:pPr>
            <a:r>
              <a:rPr lang="en" sz="2400">
                <a:solidFill>
                  <a:srgbClr val="444444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lang="en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@globalVersion</a:t>
            </a:r>
            <a:r>
              <a:rPr lang="en" sz="2400">
                <a:solidFill>
                  <a:srgbClr val="444444"/>
                </a:solidFill>
                <a:latin typeface="Consolas"/>
                <a:ea typeface="Consolas"/>
                <a:cs typeface="Consolas"/>
                <a:sym typeface="Consolas"/>
              </a:rPr>
              <a:t>": </a:t>
            </a:r>
            <a:r>
              <a:rPr lang="en" sz="2400">
                <a:solidFill>
                  <a:srgbClr val="0B7500"/>
                </a:solidFill>
                <a:latin typeface="Consolas"/>
                <a:ea typeface="Consolas"/>
                <a:cs typeface="Consolas"/>
                <a:sym typeface="Consolas"/>
              </a:rPr>
              <a:t>"2395"</a:t>
            </a:r>
            <a:r>
              <a:rPr lang="en" sz="2400">
                <a:solidFill>
                  <a:srgbClr val="444444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</a:p>
          <a:p>
            <a:pPr indent="457200" lvl="0" marL="457200" rtl="0">
              <a:spcBef>
                <a:spcPts val="0"/>
              </a:spcBef>
              <a:buNone/>
            </a:pPr>
            <a:r>
              <a:rPr lang="en" sz="2400">
                <a:solidFill>
                  <a:srgbClr val="444444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lang="en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changes</a:t>
            </a:r>
            <a:r>
              <a:rPr lang="en" sz="2400">
                <a:solidFill>
                  <a:srgbClr val="444444"/>
                </a:solidFill>
                <a:latin typeface="Consolas"/>
                <a:ea typeface="Consolas"/>
                <a:cs typeface="Consolas"/>
                <a:sym typeface="Consolas"/>
              </a:rPr>
              <a:t>": </a:t>
            </a:r>
            <a:r>
              <a:rPr b="1" lang="en" sz="2400">
                <a:solidFill>
                  <a:srgbClr val="444444"/>
                </a:solidFill>
                <a:latin typeface="Consolas"/>
                <a:ea typeface="Consolas"/>
                <a:cs typeface="Consolas"/>
                <a:sym typeface="Consolas"/>
              </a:rPr>
              <a:t>[{</a:t>
            </a:r>
          </a:p>
          <a:p>
            <a:pPr indent="457200" lvl="0" marL="914400" rtl="0">
              <a:spcBef>
                <a:spcPts val="0"/>
              </a:spcBef>
              <a:buNone/>
            </a:pPr>
            <a:r>
              <a:rPr lang="en" sz="2400">
                <a:solidFill>
                  <a:srgbClr val="444444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lang="en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@evidence</a:t>
            </a:r>
            <a:r>
              <a:rPr lang="en" sz="2400">
                <a:solidFill>
                  <a:srgbClr val="444444"/>
                </a:solidFill>
                <a:latin typeface="Consolas"/>
                <a:ea typeface="Consolas"/>
                <a:cs typeface="Consolas"/>
                <a:sym typeface="Consolas"/>
              </a:rPr>
              <a:t>": </a:t>
            </a:r>
            <a:r>
              <a:rPr lang="en" sz="2400">
                <a:solidFill>
                  <a:srgbClr val="0B7500"/>
                </a:solidFill>
                <a:latin typeface="Consolas"/>
                <a:ea typeface="Consolas"/>
                <a:cs typeface="Consolas"/>
                <a:sym typeface="Consolas"/>
              </a:rPr>
              <a:t>"cenik"</a:t>
            </a:r>
            <a:r>
              <a:rPr lang="en" sz="2400">
                <a:solidFill>
                  <a:srgbClr val="444444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</a:p>
          <a:p>
            <a:pPr indent="457200" lvl="0" marL="914400" rtl="0">
              <a:spcBef>
                <a:spcPts val="0"/>
              </a:spcBef>
              <a:buNone/>
            </a:pPr>
            <a:r>
              <a:rPr lang="en" sz="2400">
                <a:solidFill>
                  <a:srgbClr val="444444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lang="en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@in-version</a:t>
            </a:r>
            <a:r>
              <a:rPr lang="en" sz="2400">
                <a:solidFill>
                  <a:srgbClr val="444444"/>
                </a:solidFill>
                <a:latin typeface="Consolas"/>
                <a:ea typeface="Consolas"/>
                <a:cs typeface="Consolas"/>
                <a:sym typeface="Consolas"/>
              </a:rPr>
              <a:t>": </a:t>
            </a:r>
            <a:r>
              <a:rPr lang="en" sz="2400">
                <a:solidFill>
                  <a:srgbClr val="0B7500"/>
                </a:solidFill>
                <a:latin typeface="Consolas"/>
                <a:ea typeface="Consolas"/>
                <a:cs typeface="Consolas"/>
                <a:sym typeface="Consolas"/>
              </a:rPr>
              <a:t>"2395"</a:t>
            </a:r>
            <a:r>
              <a:rPr lang="en" sz="2400">
                <a:solidFill>
                  <a:srgbClr val="444444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</a:p>
          <a:p>
            <a:pPr indent="457200" lvl="0" marL="914400" rtl="0">
              <a:spcBef>
                <a:spcPts val="0"/>
              </a:spcBef>
              <a:buNone/>
            </a:pPr>
            <a:r>
              <a:rPr lang="en" sz="2400">
                <a:solidFill>
                  <a:srgbClr val="444444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lang="en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@operation</a:t>
            </a:r>
            <a:r>
              <a:rPr lang="en" sz="2400">
                <a:solidFill>
                  <a:srgbClr val="444444"/>
                </a:solidFill>
                <a:latin typeface="Consolas"/>
                <a:ea typeface="Consolas"/>
                <a:cs typeface="Consolas"/>
                <a:sym typeface="Consolas"/>
              </a:rPr>
              <a:t>": </a:t>
            </a:r>
            <a:r>
              <a:rPr lang="en" sz="2400">
                <a:solidFill>
                  <a:srgbClr val="0B7500"/>
                </a:solidFill>
                <a:latin typeface="Consolas"/>
                <a:ea typeface="Consolas"/>
                <a:cs typeface="Consolas"/>
                <a:sym typeface="Consolas"/>
              </a:rPr>
              <a:t>"update"</a:t>
            </a:r>
            <a:r>
              <a:rPr lang="en" sz="2400">
                <a:solidFill>
                  <a:srgbClr val="444444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</a:p>
          <a:p>
            <a:pPr indent="457200" lvl="0" marL="914400" rtl="0">
              <a:spcBef>
                <a:spcPts val="0"/>
              </a:spcBef>
              <a:buNone/>
            </a:pPr>
            <a:r>
              <a:rPr lang="en" sz="2400">
                <a:solidFill>
                  <a:srgbClr val="444444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lang="en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id</a:t>
            </a:r>
            <a:r>
              <a:rPr lang="en" sz="2400">
                <a:solidFill>
                  <a:srgbClr val="444444"/>
                </a:solidFill>
                <a:latin typeface="Consolas"/>
                <a:ea typeface="Consolas"/>
                <a:cs typeface="Consolas"/>
                <a:sym typeface="Consolas"/>
              </a:rPr>
              <a:t>": </a:t>
            </a:r>
            <a:r>
              <a:rPr lang="en" sz="2400">
                <a:solidFill>
                  <a:srgbClr val="0B7500"/>
                </a:solidFill>
                <a:latin typeface="Consolas"/>
                <a:ea typeface="Consolas"/>
                <a:cs typeface="Consolas"/>
                <a:sym typeface="Consolas"/>
              </a:rPr>
              <a:t>"2"</a:t>
            </a:r>
            <a:r>
              <a:rPr lang="en" sz="2400">
                <a:solidFill>
                  <a:srgbClr val="444444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</a:p>
          <a:p>
            <a:pPr indent="457200" lvl="0" marL="914400" rtl="0">
              <a:spcBef>
                <a:spcPts val="0"/>
              </a:spcBef>
              <a:buNone/>
            </a:pPr>
            <a:r>
              <a:rPr lang="en" sz="2400">
                <a:solidFill>
                  <a:srgbClr val="444444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lang="en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external-ids</a:t>
            </a:r>
            <a:r>
              <a:rPr lang="en" sz="2400">
                <a:solidFill>
                  <a:srgbClr val="444444"/>
                </a:solidFill>
                <a:latin typeface="Consolas"/>
                <a:ea typeface="Consolas"/>
                <a:cs typeface="Consolas"/>
                <a:sym typeface="Consolas"/>
              </a:rPr>
              <a:t>": </a:t>
            </a:r>
            <a:r>
              <a:rPr b="1" lang="en" sz="2400">
                <a:solidFill>
                  <a:srgbClr val="444444"/>
                </a:solidFill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lang="en" sz="2400">
                <a:solidFill>
                  <a:srgbClr val="0B7500"/>
                </a:solidFill>
                <a:latin typeface="Consolas"/>
                <a:ea typeface="Consolas"/>
                <a:cs typeface="Consolas"/>
                <a:sym typeface="Consolas"/>
              </a:rPr>
              <a:t>"code:HREBIK"</a:t>
            </a:r>
            <a:r>
              <a:rPr b="1" lang="en" sz="2400">
                <a:solidFill>
                  <a:srgbClr val="444444"/>
                </a:solidFill>
                <a:latin typeface="Consolas"/>
                <a:ea typeface="Consolas"/>
                <a:cs typeface="Consolas"/>
                <a:sym typeface="Consolas"/>
              </a:rPr>
              <a:t>]</a:t>
            </a:r>
          </a:p>
          <a:p>
            <a:pPr indent="0" lvl="0" marL="914400" rtl="0">
              <a:spcBef>
                <a:spcPts val="0"/>
              </a:spcBef>
              <a:buNone/>
            </a:pPr>
            <a:r>
              <a:rPr b="1" lang="en" sz="2400">
                <a:solidFill>
                  <a:srgbClr val="444444"/>
                </a:solidFill>
                <a:latin typeface="Consolas"/>
                <a:ea typeface="Consolas"/>
                <a:cs typeface="Consolas"/>
                <a:sym typeface="Consolas"/>
              </a:rPr>
              <a:t>}]</a:t>
            </a:r>
            <a:r>
              <a:rPr lang="en" sz="2400">
                <a:solidFill>
                  <a:srgbClr val="444444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</a:p>
          <a:p>
            <a:pPr indent="0" lvl="0" marL="914400" rtl="0">
              <a:spcBef>
                <a:spcPts val="0"/>
              </a:spcBef>
              <a:buNone/>
            </a:pPr>
            <a:r>
              <a:rPr lang="en" sz="2400">
                <a:solidFill>
                  <a:srgbClr val="444444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lang="en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next</a:t>
            </a:r>
            <a:r>
              <a:rPr lang="en" sz="2400">
                <a:solidFill>
                  <a:srgbClr val="444444"/>
                </a:solidFill>
                <a:latin typeface="Consolas"/>
                <a:ea typeface="Consolas"/>
                <a:cs typeface="Consolas"/>
                <a:sym typeface="Consolas"/>
              </a:rPr>
              <a:t>": </a:t>
            </a:r>
            <a:r>
              <a:rPr lang="en" sz="2400">
                <a:solidFill>
                  <a:srgbClr val="0B7500"/>
                </a:solidFill>
                <a:latin typeface="Consolas"/>
                <a:ea typeface="Consolas"/>
                <a:cs typeface="Consolas"/>
                <a:sym typeface="Consolas"/>
              </a:rPr>
              <a:t>"none"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rPr b="1" lang="en" sz="2400">
                <a:solidFill>
                  <a:srgbClr val="444444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b="1" lang="en" sz="2400">
                <a:solidFill>
                  <a:srgbClr val="444444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type="title"/>
          </p:nvPr>
        </p:nvSpPr>
        <p:spPr>
          <a:xfrm>
            <a:off x="457200" y="1114250"/>
            <a:ext cx="8229600" cy="795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Jak zpracovávat notifikace?</a:t>
            </a:r>
          </a:p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457200" y="2290425"/>
            <a:ext cx="8229600" cy="4277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Char char="●"/>
            </a:pPr>
            <a:r>
              <a:rPr lang="en"/>
              <a:t>uložit si seznam změn</a:t>
            </a:r>
          </a:p>
          <a:p>
            <a:pPr indent="-4191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Char char="●"/>
            </a:pPr>
            <a:r>
              <a:rPr lang="en"/>
              <a:t>potvrdit příjem</a:t>
            </a:r>
          </a:p>
          <a:p>
            <a:pPr indent="-381000" lvl="1" marL="914400" rtl="0">
              <a:spcBef>
                <a:spcPts val="0"/>
              </a:spcBef>
              <a:buClr>
                <a:srgbClr val="4A4A49"/>
              </a:buClr>
              <a:buSzPct val="80000"/>
              <a:buFont typeface="Roboto"/>
              <a:buChar char="○"/>
            </a:pPr>
            <a:r>
              <a:rPr lang="en"/>
              <a:t>nemělo by trvat déle než 15 s</a:t>
            </a:r>
          </a:p>
          <a:p>
            <a:pPr indent="-381000" lvl="1" marL="914400" rtl="0">
              <a:spcBef>
                <a:spcPts val="0"/>
              </a:spcBef>
              <a:buClr>
                <a:srgbClr val="4A4A49"/>
              </a:buClr>
              <a:buSzPct val="80000"/>
              <a:buFont typeface="Roboto"/>
              <a:buChar char="○"/>
            </a:pPr>
            <a:r>
              <a:rPr lang="en"/>
              <a:t>HTTP status 2xx + prázdné tělo</a:t>
            </a:r>
          </a:p>
          <a:p>
            <a:pPr indent="-4191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Char char="●"/>
            </a:pPr>
            <a:r>
              <a:rPr lang="en"/>
              <a:t>v nezávislém vlákně průběžně zpracovávat přijaté dosud nezpracované změny</a:t>
            </a:r>
          </a:p>
          <a:p>
            <a:pPr indent="-381000" lvl="1" marL="914400" rtl="0">
              <a:spcBef>
                <a:spcPts val="0"/>
              </a:spcBef>
              <a:buClr>
                <a:srgbClr val="4A4A49"/>
              </a:buClr>
              <a:buSzPct val="80000"/>
              <a:buFont typeface="Roboto"/>
              <a:buChar char="○"/>
            </a:pPr>
            <a:r>
              <a:rPr lang="en"/>
              <a:t>jednoduché čtení provádět okamžitě</a:t>
            </a:r>
          </a:p>
          <a:p>
            <a:pPr indent="-381000" lvl="1" marL="914400" rtl="0">
              <a:spcBef>
                <a:spcPts val="0"/>
              </a:spcBef>
              <a:buClr>
                <a:srgbClr val="4A4A49"/>
              </a:buClr>
              <a:buSzPct val="80000"/>
              <a:buFont typeface="Roboto"/>
              <a:buChar char="○"/>
            </a:pPr>
            <a:r>
              <a:rPr lang="en"/>
              <a:t>pomalé dotazy plánovat na pozdější synchronizaci (aktualizace ceníku)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type="title"/>
          </p:nvPr>
        </p:nvSpPr>
        <p:spPr>
          <a:xfrm>
            <a:off x="457200" y="1114250"/>
            <a:ext cx="8229600" cy="795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Penalizace hooků</a:t>
            </a:r>
          </a:p>
        </p:txBody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457200" y="2290425"/>
            <a:ext cx="8229600" cy="4277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Char char="●"/>
            </a:pPr>
            <a:r>
              <a:rPr lang="en"/>
              <a:t>za nedodržení podmínek nebo dokonce neúspěšné doručení naskakují penalizace dle závažnosti (10 - 180 s)</a:t>
            </a:r>
          </a:p>
          <a:p>
            <a:pPr indent="-4191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Char char="●"/>
            </a:pPr>
            <a:r>
              <a:rPr lang="en"/>
              <a:t>při trvající chybě roste zpoždění až na 1 hod</a:t>
            </a:r>
          </a:p>
          <a:p>
            <a:pPr indent="-381000" lvl="1" marL="914400" rtl="0">
              <a:spcBef>
                <a:spcPts val="0"/>
              </a:spcBef>
              <a:buClr>
                <a:srgbClr val="4A4A49"/>
              </a:buClr>
              <a:buSzPct val="80000"/>
              <a:buFont typeface="Roboto"/>
              <a:buChar char="○"/>
            </a:pPr>
            <a:r>
              <a:rPr lang="en"/>
              <a:t>po nápravě penalizace pozvolna klesá</a:t>
            </a:r>
          </a:p>
          <a:p>
            <a:pPr indent="-381000" lvl="1" marL="914400" rtl="0">
              <a:spcBef>
                <a:spcPts val="0"/>
              </a:spcBef>
              <a:buClr>
                <a:srgbClr val="4A4A49"/>
              </a:buClr>
              <a:buSzPct val="80000"/>
              <a:buFont typeface="Roboto"/>
              <a:buChar char="○"/>
            </a:pPr>
            <a:r>
              <a:rPr lang="en"/>
              <a:t>pro rychlejší obnovu normálního provozu lze použít volání API pro reset penalizace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>
            <a:off x="457200" y="1114250"/>
            <a:ext cx="8229600" cy="795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Jak to funguje v cloudu?</a:t>
            </a:r>
          </a:p>
        </p:txBody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457200" y="2290425"/>
            <a:ext cx="8229600" cy="4277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Char char="●"/>
            </a:pPr>
            <a:r>
              <a:rPr lang="en"/>
              <a:t>stejně jako na lokálním serveru</a:t>
            </a:r>
          </a:p>
          <a:p>
            <a:pPr indent="-4191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Char char="●"/>
            </a:pPr>
            <a:r>
              <a:rPr lang="en"/>
              <a:t>aplikační servery si mezi sebou volí uzel starající se o zpracování WebHooks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>
            <p:ph idx="1" type="body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Schéma: </a:t>
            </a:r>
            <a:r>
              <a:rPr b="1" lang="en"/>
              <a:t>Volba uzlu pro zpracování Web Hooks v cloudu</a:t>
            </a:r>
          </a:p>
        </p:txBody>
      </p:sp>
      <p:pic>
        <p:nvPicPr>
          <p:cNvPr id="138" name="Shape 1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94725" y="826500"/>
            <a:ext cx="5554551" cy="5052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Shape 13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74350" y="792575"/>
            <a:ext cx="6995300" cy="51204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idx="1" type="body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Schéma: </a:t>
            </a:r>
            <a:r>
              <a:rPr b="1" lang="en"/>
              <a:t>Monitoring Web Hooks pro administrátory</a:t>
            </a:r>
          </a:p>
        </p:txBody>
      </p:sp>
      <p:pic>
        <p:nvPicPr>
          <p:cNvPr id="145" name="Shape 1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6150" y="1007950"/>
            <a:ext cx="7431700" cy="4657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>
            <p:ph type="title"/>
          </p:nvPr>
        </p:nvSpPr>
        <p:spPr>
          <a:xfrm>
            <a:off x="457200" y="1114250"/>
            <a:ext cx="8229600" cy="795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Jak se to používá?</a:t>
            </a:r>
          </a:p>
        </p:txBody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457200" y="2290425"/>
            <a:ext cx="8229600" cy="4277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AutoNum type="arabicPeriod"/>
            </a:pPr>
            <a:r>
              <a:rPr lang="en"/>
              <a:t>aktivace Web Hooks</a:t>
            </a:r>
          </a:p>
          <a:p>
            <a:pPr indent="-4191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AutoNum type="arabicPeriod"/>
            </a:pPr>
            <a:r>
              <a:rPr lang="en"/>
              <a:t>registrace hooku</a:t>
            </a:r>
          </a:p>
          <a:p>
            <a:pPr indent="-4191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AutoNum type="arabicPeriod"/>
            </a:pPr>
            <a:r>
              <a:rPr lang="en"/>
              <a:t>vymazání hooku</a:t>
            </a:r>
          </a:p>
          <a:p>
            <a:pPr indent="-4191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AutoNum type="arabicPeriod"/>
            </a:pPr>
            <a:r>
              <a:rPr lang="en"/>
              <a:t>výpis registrovaných hooků</a:t>
            </a:r>
          </a:p>
          <a:p>
            <a:pPr indent="-4191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AutoNum type="arabicPeriod"/>
            </a:pPr>
            <a:r>
              <a:rPr lang="en"/>
              <a:t>reset penalizace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ctrTitle"/>
          </p:nvPr>
        </p:nvSpPr>
        <p:spPr>
          <a:xfrm>
            <a:off x="685800" y="2111125"/>
            <a:ext cx="7772400" cy="21335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Web Hooks</a:t>
            </a:r>
          </a:p>
        </p:txBody>
      </p:sp>
      <p:sp>
        <p:nvSpPr>
          <p:cNvPr id="49" name="Shape 49"/>
          <p:cNvSpPr txBox="1"/>
          <p:nvPr>
            <p:ph idx="1" type="subTitle"/>
          </p:nvPr>
        </p:nvSpPr>
        <p:spPr>
          <a:xfrm>
            <a:off x="685800" y="4412827"/>
            <a:ext cx="7772400" cy="1034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jako omezení počtu volání API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>
            <p:ph type="title"/>
          </p:nvPr>
        </p:nvSpPr>
        <p:spPr>
          <a:xfrm>
            <a:off x="457200" y="1114250"/>
            <a:ext cx="8229600" cy="795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1. Aktivace Web Hooks</a:t>
            </a:r>
          </a:p>
        </p:txBody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x="457200" y="2290425"/>
            <a:ext cx="8229600" cy="4277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Char char="●"/>
            </a:pPr>
            <a:r>
              <a:rPr lang="en"/>
              <a:t>licence na REST API pro zápis</a:t>
            </a:r>
          </a:p>
          <a:p>
            <a:pPr indent="-4191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Char char="●"/>
            </a:pPr>
            <a:r>
              <a:rPr lang="en"/>
              <a:t>zapnuté Changes API</a:t>
            </a:r>
          </a:p>
          <a:p>
            <a:pPr indent="-381000" lvl="1" marL="914400" rtl="0">
              <a:spcBef>
                <a:spcPts val="0"/>
              </a:spcBef>
              <a:buClr>
                <a:srgbClr val="4A4A49"/>
              </a:buClr>
              <a:buSzPct val="80000"/>
              <a:buFont typeface="Consolas"/>
              <a:buChar char="○"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PUT /c/{firma}/</a:t>
            </a:r>
            <a:r>
              <a:rPr b="1" lang="en">
                <a:latin typeface="Consolas"/>
                <a:ea typeface="Consolas"/>
                <a:cs typeface="Consolas"/>
                <a:sym typeface="Consolas"/>
              </a:rPr>
              <a:t>changes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/enable.xml</a:t>
            </a:r>
          </a:p>
          <a:p>
            <a:pPr indent="-4191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Char char="●"/>
            </a:pPr>
            <a:r>
              <a:rPr lang="en"/>
              <a:t>povolené Web Hooks v konfiguraci serveru (implicitně povoleno)</a:t>
            </a:r>
          </a:p>
          <a:p>
            <a:pPr indent="-381000" lvl="1" marL="914400" rtl="0">
              <a:spcBef>
                <a:spcPts val="0"/>
              </a:spcBef>
              <a:buClr>
                <a:srgbClr val="4A4A49"/>
              </a:buClr>
              <a:buSzPct val="80000"/>
              <a:buFont typeface="Consolas"/>
              <a:buChar char="○"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enableHooks = true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>
            <p:ph type="title"/>
          </p:nvPr>
        </p:nvSpPr>
        <p:spPr>
          <a:xfrm>
            <a:off x="457200" y="1114250"/>
            <a:ext cx="8229600" cy="795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2. Registrace hooku</a:t>
            </a:r>
          </a:p>
        </p:txBody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x="457200" y="2290425"/>
            <a:ext cx="8229600" cy="4277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PUT|POST /c/{firma}/</a:t>
            </a:r>
            <a:r>
              <a:rPr b="1" lang="en">
                <a:latin typeface="Consolas"/>
                <a:ea typeface="Consolas"/>
                <a:cs typeface="Consolas"/>
                <a:sym typeface="Consolas"/>
              </a:rPr>
              <a:t>hooks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.xml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	?url={hook_url}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	&amp;format={JSON|XML}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volitelné parametry:</a:t>
            </a:r>
          </a:p>
          <a:p>
            <a:pPr indent="-4191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Char char="●"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lastVersion</a:t>
            </a:r>
            <a:r>
              <a:rPr lang="en"/>
              <a:t> - od jaké verze chceme změny</a:t>
            </a:r>
          </a:p>
          <a:p>
            <a:pPr indent="-4191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Char char="●"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secKey</a:t>
            </a:r>
            <a:r>
              <a:rPr lang="en"/>
              <a:t> - tajný klíč pro jednoduché ověření</a:t>
            </a:r>
          </a:p>
          <a:p>
            <a:pPr indent="-419100" lvl="0" marL="45720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Char char="●"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skipUrlTest</a:t>
            </a:r>
            <a:r>
              <a:rPr lang="en"/>
              <a:t> - potlačení testu zadané URL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/>
          <p:nvPr>
            <p:ph type="title"/>
          </p:nvPr>
        </p:nvSpPr>
        <p:spPr>
          <a:xfrm>
            <a:off x="457200" y="1114250"/>
            <a:ext cx="8229600" cy="795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3. Vymazání hooku</a:t>
            </a:r>
          </a:p>
        </p:txBody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x="457200" y="2290425"/>
            <a:ext cx="8229600" cy="4277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DELETE /c/{firma}/</a:t>
            </a:r>
            <a:r>
              <a:rPr b="1" lang="en">
                <a:latin typeface="Consolas"/>
                <a:ea typeface="Consolas"/>
                <a:cs typeface="Consolas"/>
                <a:sym typeface="Consolas"/>
              </a:rPr>
              <a:t>hooks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/{id}.xml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/>
          <p:nvPr>
            <p:ph type="title"/>
          </p:nvPr>
        </p:nvSpPr>
        <p:spPr>
          <a:xfrm>
            <a:off x="457200" y="1114250"/>
            <a:ext cx="8229600" cy="795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4. Výpis registrovaných hooků</a:t>
            </a:r>
          </a:p>
        </p:txBody>
      </p:sp>
      <p:sp>
        <p:nvSpPr>
          <p:cNvPr id="175" name="Shape 175"/>
          <p:cNvSpPr txBox="1"/>
          <p:nvPr>
            <p:ph idx="1" type="body"/>
          </p:nvPr>
        </p:nvSpPr>
        <p:spPr>
          <a:xfrm>
            <a:off x="457200" y="2290425"/>
            <a:ext cx="8229600" cy="4277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GET /c/{firma}/</a:t>
            </a:r>
            <a:r>
              <a:rPr b="1" lang="en">
                <a:latin typeface="Consolas"/>
                <a:ea typeface="Consolas"/>
                <a:cs typeface="Consolas"/>
                <a:sym typeface="Consolas"/>
              </a:rPr>
              <a:t>hooks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/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latin typeface="Consolas"/>
                <a:ea typeface="Consolas"/>
                <a:cs typeface="Consolas"/>
                <a:sym typeface="Consolas"/>
              </a:rPr>
              <a:t>&lt;winstrom&gt;</a:t>
            </a:r>
          </a:p>
          <a:p>
            <a:pPr indent="457200"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latin typeface="Consolas"/>
                <a:ea typeface="Consolas"/>
                <a:cs typeface="Consolas"/>
                <a:sym typeface="Consolas"/>
              </a:rPr>
              <a:t>&lt;hook&gt;</a:t>
            </a:r>
          </a:p>
          <a:p>
            <a:pPr indent="0" lvl="0" marL="91440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latin typeface="Consolas"/>
                <a:ea typeface="Consolas"/>
                <a:cs typeface="Consolas"/>
                <a:sym typeface="Consolas"/>
              </a:rPr>
              <a:t>&lt;id&gt;1&lt;/id&gt;</a:t>
            </a:r>
          </a:p>
          <a:p>
            <a:pPr indent="0" lvl="0" marL="91440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latin typeface="Consolas"/>
                <a:ea typeface="Consolas"/>
                <a:cs typeface="Consolas"/>
                <a:sym typeface="Consolas"/>
              </a:rPr>
              <a:t>&lt;url&gt;http://hook.flexibee/hook.php&lt;/url&gt;</a:t>
            </a:r>
          </a:p>
          <a:p>
            <a:pPr indent="0" lvl="0" marL="91440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latin typeface="Consolas"/>
                <a:ea typeface="Consolas"/>
                <a:cs typeface="Consolas"/>
                <a:sym typeface="Consolas"/>
              </a:rPr>
              <a:t>&lt;dataFormat&gt;XML&lt;/dataFormat&gt;</a:t>
            </a:r>
          </a:p>
          <a:p>
            <a:pPr indent="0" lvl="0" marL="91440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latin typeface="Consolas"/>
                <a:ea typeface="Consolas"/>
                <a:cs typeface="Consolas"/>
                <a:sym typeface="Consolas"/>
              </a:rPr>
              <a:t>&lt;lastVersion&gt;2395&lt;/lastVersion&gt;</a:t>
            </a:r>
          </a:p>
          <a:p>
            <a:pPr indent="0" lvl="0" marL="91440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latin typeface="Consolas"/>
                <a:ea typeface="Consolas"/>
                <a:cs typeface="Consolas"/>
                <a:sym typeface="Consolas"/>
              </a:rPr>
              <a:t>&lt;penalty&gt;0&lt;/penalty&gt;</a:t>
            </a:r>
          </a:p>
          <a:p>
            <a:pPr indent="0" lvl="0" marL="91440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latin typeface="Consolas"/>
                <a:ea typeface="Consolas"/>
                <a:cs typeface="Consolas"/>
                <a:sym typeface="Consolas"/>
              </a:rPr>
              <a:t>&lt;secKey/&gt;</a:t>
            </a:r>
          </a:p>
          <a:p>
            <a:pPr indent="0" lvl="0" marL="45720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latin typeface="Consolas"/>
                <a:ea typeface="Consolas"/>
                <a:cs typeface="Consolas"/>
                <a:sym typeface="Consolas"/>
              </a:rPr>
              <a:t>&lt;/hook&gt;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Consolas"/>
                <a:ea typeface="Consolas"/>
                <a:cs typeface="Consolas"/>
                <a:sym typeface="Consolas"/>
              </a:rPr>
              <a:t>&lt;/winstrom&gt;</a:t>
            </a: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/>
          <p:nvPr>
            <p:ph type="title"/>
          </p:nvPr>
        </p:nvSpPr>
        <p:spPr>
          <a:xfrm>
            <a:off x="457200" y="1114250"/>
            <a:ext cx="8229600" cy="795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5. Reset penalizace</a:t>
            </a:r>
          </a:p>
        </p:txBody>
      </p:sp>
      <p:sp>
        <p:nvSpPr>
          <p:cNvPr id="181" name="Shape 181"/>
          <p:cNvSpPr txBox="1"/>
          <p:nvPr>
            <p:ph idx="1" type="body"/>
          </p:nvPr>
        </p:nvSpPr>
        <p:spPr>
          <a:xfrm>
            <a:off x="457200" y="2290425"/>
            <a:ext cx="8229600" cy="4277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PUT|POST /c/{firma}/</a:t>
            </a:r>
            <a:r>
              <a:rPr b="1" lang="en">
                <a:latin typeface="Consolas"/>
                <a:ea typeface="Consolas"/>
                <a:cs typeface="Consolas"/>
                <a:sym typeface="Consolas"/>
              </a:rPr>
              <a:t>hooks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/{id}/retry</a:t>
            </a:r>
          </a:p>
          <a:p>
            <a:pPr indent="-4191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Char char="●"/>
            </a:pPr>
            <a:r>
              <a:rPr lang="en"/>
              <a:t>vynuluje penalizaci a naplánuje okamžité odeslání notifikací</a:t>
            </a: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/>
          <p:nvPr>
            <p:ph type="title"/>
          </p:nvPr>
        </p:nvSpPr>
        <p:spPr>
          <a:xfrm>
            <a:off x="457200" y="1114250"/>
            <a:ext cx="8229600" cy="795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 nás čeká?</a:t>
            </a:r>
          </a:p>
        </p:txBody>
      </p:sp>
      <p:sp>
        <p:nvSpPr>
          <p:cNvPr id="187" name="Shape 187"/>
          <p:cNvSpPr txBox="1"/>
          <p:nvPr>
            <p:ph idx="1" type="body"/>
          </p:nvPr>
        </p:nvSpPr>
        <p:spPr>
          <a:xfrm>
            <a:off x="457200" y="2290425"/>
            <a:ext cx="8229600" cy="4277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Char char="●"/>
            </a:pPr>
            <a:r>
              <a:rPr lang="en"/>
              <a:t>omezení na vybrané evidence</a:t>
            </a:r>
          </a:p>
          <a:p>
            <a:pPr indent="-4191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Char char="●"/>
            </a:pPr>
            <a:r>
              <a:rPr lang="en"/>
              <a:t>filtrování notifikací podle dat</a:t>
            </a:r>
          </a:p>
          <a:p>
            <a:pPr indent="-4191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Char char="●"/>
            </a:pPr>
            <a:r>
              <a:rPr lang="en"/>
              <a:t>notifikace na základě změny stavu</a:t>
            </a:r>
            <a:br>
              <a:rPr lang="en"/>
            </a:br>
            <a:r>
              <a:rPr lang="en"/>
              <a:t>(např. stav úhrady faktury)</a:t>
            </a:r>
          </a:p>
          <a:p>
            <a:pPr indent="-4191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Char char="●"/>
            </a:pPr>
            <a:r>
              <a:rPr lang="en"/>
              <a:t>notifikace rovnou s daty</a:t>
            </a: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/>
          <p:nvPr>
            <p:ph type="title"/>
          </p:nvPr>
        </p:nvSpPr>
        <p:spPr>
          <a:xfrm>
            <a:off x="457200" y="1114250"/>
            <a:ext cx="8229600" cy="795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 závěrem o Web Hooks?</a:t>
            </a:r>
          </a:p>
        </p:txBody>
      </p:sp>
      <p:sp>
        <p:nvSpPr>
          <p:cNvPr id="193" name="Shape 193"/>
          <p:cNvSpPr txBox="1"/>
          <p:nvPr>
            <p:ph idx="1" type="body"/>
          </p:nvPr>
        </p:nvSpPr>
        <p:spPr>
          <a:xfrm>
            <a:off x="457200" y="2290425"/>
            <a:ext cx="8229600" cy="4277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Char char="="/>
            </a:pPr>
            <a:r>
              <a:rPr lang="en"/>
              <a:t>rychlá synchronizace bez zbytečného zatěžování API</a:t>
            </a:r>
          </a:p>
          <a:p>
            <a:pPr indent="-4191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Char char="="/>
            </a:pPr>
            <a:r>
              <a:rPr lang="en"/>
              <a:t>synchronizujte s ABRA FlexiBee </a:t>
            </a:r>
            <a:r>
              <a:rPr b="1" lang="en"/>
              <a:t>jednoduše</a:t>
            </a:r>
            <a:r>
              <a:rPr lang="en"/>
              <a:t>, </a:t>
            </a:r>
            <a:r>
              <a:rPr b="1" lang="en"/>
              <a:t>bezpečně</a:t>
            </a:r>
            <a:r>
              <a:rPr lang="en"/>
              <a:t>, </a:t>
            </a:r>
            <a:r>
              <a:rPr b="1" lang="en"/>
              <a:t>chytře</a:t>
            </a:r>
            <a:r>
              <a:rPr lang="en"/>
              <a:t> ;-)</a:t>
            </a:r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/>
          <p:nvPr>
            <p:ph type="title"/>
          </p:nvPr>
        </p:nvSpPr>
        <p:spPr>
          <a:xfrm>
            <a:off x="457200" y="1114250"/>
            <a:ext cx="8229600" cy="795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Dokumentace</a:t>
            </a:r>
          </a:p>
        </p:txBody>
      </p:sp>
      <p:sp>
        <p:nvSpPr>
          <p:cNvPr id="199" name="Shape 199"/>
          <p:cNvSpPr txBox="1"/>
          <p:nvPr>
            <p:ph idx="1" type="body"/>
          </p:nvPr>
        </p:nvSpPr>
        <p:spPr>
          <a:xfrm>
            <a:off x="457200" y="2290425"/>
            <a:ext cx="8229600" cy="4277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Char char="●"/>
            </a:pPr>
            <a:r>
              <a:rPr lang="en" sz="2400" u="sng">
                <a:solidFill>
                  <a:schemeClr val="hlink"/>
                </a:solidFill>
                <a:hlinkClick r:id="rId3"/>
              </a:rPr>
              <a:t>www.flexibee.eu/api/dokumentace/ref/</a:t>
            </a:r>
            <a:r>
              <a:rPr b="1" lang="en" sz="2400" u="sng">
                <a:solidFill>
                  <a:schemeClr val="hlink"/>
                </a:solidFill>
                <a:hlinkClick r:id="rId4"/>
              </a:rPr>
              <a:t>changes-api</a:t>
            </a:r>
            <a:r>
              <a:rPr lang="en" sz="2400" u="sng">
                <a:solidFill>
                  <a:schemeClr val="hlink"/>
                </a:solidFill>
                <a:hlinkClick r:id="rId5"/>
              </a:rPr>
              <a:t>/</a:t>
            </a:r>
          </a:p>
          <a:p>
            <a:pPr indent="-3810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Char char="●"/>
            </a:pPr>
            <a:r>
              <a:rPr lang="en" sz="2400" u="sng">
                <a:solidFill>
                  <a:schemeClr val="hlink"/>
                </a:solidFill>
                <a:hlinkClick r:id="rId6"/>
              </a:rPr>
              <a:t>www.flexibee.eu/api/dokumentace/ref/</a:t>
            </a:r>
            <a:r>
              <a:rPr b="1" lang="en" sz="2400" u="sng">
                <a:solidFill>
                  <a:schemeClr val="hlink"/>
                </a:solidFill>
                <a:hlinkClick r:id="rId7"/>
              </a:rPr>
              <a:t>web-hooks</a:t>
            </a:r>
            <a:r>
              <a:rPr lang="en" sz="2400" u="sng">
                <a:solidFill>
                  <a:schemeClr val="hlink"/>
                </a:solidFill>
                <a:hlinkClick r:id="rId8"/>
              </a:rPr>
              <a:t>/</a:t>
            </a:r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457200" y="1114250"/>
            <a:ext cx="8229600" cy="795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 to je?</a:t>
            </a:r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457200" y="2290425"/>
            <a:ext cx="8229600" cy="4277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Char char="●"/>
            </a:pPr>
            <a:r>
              <a:rPr lang="en"/>
              <a:t>prostředek synchronizace externích systémů (např. e-shop)</a:t>
            </a:r>
          </a:p>
          <a:p>
            <a:pPr indent="-4191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Char char="●"/>
            </a:pPr>
            <a:r>
              <a:rPr lang="en"/>
              <a:t>nadstavba Changes API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457200" y="1114250"/>
            <a:ext cx="8229600" cy="795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K čemu to je?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457200" y="2290425"/>
            <a:ext cx="8229600" cy="4277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Char char="●"/>
            </a:pPr>
            <a:r>
              <a:rPr lang="en"/>
              <a:t>Hollywood principle: “Don’t call us, we’ll call you.”</a:t>
            </a:r>
          </a:p>
          <a:p>
            <a:pPr indent="-4191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Char char="●"/>
            </a:pPr>
            <a:r>
              <a:rPr lang="en"/>
              <a:t>odpadá aktivní vyhledávání změn</a:t>
            </a:r>
            <a:br>
              <a:rPr lang="en"/>
            </a:br>
            <a:r>
              <a:rPr lang="en"/>
              <a:t>(push notifikace)</a:t>
            </a:r>
          </a:p>
          <a:p>
            <a:pPr indent="-4191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Char char="●"/>
            </a:pPr>
            <a:r>
              <a:rPr lang="en"/>
              <a:t>o změně se dozvíte do několika sekund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457200" y="1114250"/>
            <a:ext cx="8229600" cy="795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Nevhodné způsoby synchronizace</a:t>
            </a:r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457200" y="2290425"/>
            <a:ext cx="8229600" cy="4277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Char char="●"/>
            </a:pPr>
            <a:r>
              <a:rPr lang="en"/>
              <a:t>čtení různých evidencí na základě hodnoty lastUpdate</a:t>
            </a:r>
          </a:p>
          <a:p>
            <a:pPr indent="-381000" lvl="1" marL="914400" rtl="0">
              <a:spcBef>
                <a:spcPts val="0"/>
              </a:spcBef>
              <a:buClr>
                <a:srgbClr val="4A4A49"/>
              </a:buClr>
              <a:buSzPct val="80000"/>
              <a:buFont typeface="Roboto"/>
              <a:buChar char="○"/>
            </a:pPr>
            <a:r>
              <a:rPr lang="en"/>
              <a:t>není 100% spolehlivé</a:t>
            </a:r>
          </a:p>
          <a:p>
            <a:pPr indent="-4191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Char char="●"/>
            </a:pPr>
            <a:r>
              <a:rPr lang="en"/>
              <a:t>čtení změn z žurnálu</a:t>
            </a:r>
          </a:p>
          <a:p>
            <a:pPr indent="-381000" lvl="1" marL="914400" rtl="0">
              <a:spcBef>
                <a:spcPts val="0"/>
              </a:spcBef>
              <a:buClr>
                <a:srgbClr val="4A4A49"/>
              </a:buClr>
              <a:buSzPct val="80000"/>
              <a:buFont typeface="Roboto"/>
              <a:buChar char="○"/>
            </a:pPr>
            <a:r>
              <a:rPr lang="en"/>
              <a:t>velmi pomalé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457200" y="1114250"/>
            <a:ext cx="8229600" cy="795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Jak to funguje? (uživatelsky)</a:t>
            </a:r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457200" y="2290425"/>
            <a:ext cx="8229600" cy="4277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Char char="●"/>
            </a:pPr>
            <a:r>
              <a:rPr lang="en"/>
              <a:t>v AFB si zaregistrujete URL Vaší aplikace</a:t>
            </a:r>
          </a:p>
          <a:p>
            <a:pPr indent="-4191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Char char="●"/>
            </a:pPr>
            <a:r>
              <a:rPr lang="en"/>
              <a:t>Web Hook registrujete ke konkrétní firmě</a:t>
            </a:r>
          </a:p>
          <a:p>
            <a:pPr indent="-4191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Char char="●"/>
            </a:pPr>
            <a:r>
              <a:rPr lang="en"/>
              <a:t>změna dat spouští odeslání notifikace</a:t>
            </a:r>
          </a:p>
          <a:p>
            <a:pPr indent="-4191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Char char="●"/>
            </a:pPr>
            <a:r>
              <a:rPr lang="en"/>
              <a:t>notifikace neobsahují data - pouze informují o změnách (vytvoření faktury, změna objednávky, …)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457200" y="1114250"/>
            <a:ext cx="8229600" cy="795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Jak to funguje? (technicky)</a:t>
            </a:r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457200" y="2290425"/>
            <a:ext cx="8229600" cy="4277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AutoNum type="arabicPeriod"/>
            </a:pPr>
            <a:r>
              <a:rPr lang="en"/>
              <a:t>pro každou firmu s registrovanými WebHooks se čeká na změny v Changes API</a:t>
            </a:r>
          </a:p>
          <a:p>
            <a:pPr indent="-4191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AutoNum type="arabicPeriod"/>
            </a:pPr>
            <a:r>
              <a:rPr lang="en"/>
              <a:t>pro každý registrovaný hook dané firmy se naplánuje odeslání změn od poslední notifikace</a:t>
            </a:r>
          </a:p>
          <a:p>
            <a:pPr indent="-4191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AutoNum type="arabicPeriod"/>
            </a:pPr>
            <a:r>
              <a:rPr lang="en"/>
              <a:t>odeslání notifikace se opakuje dokud nedojde k úspěšnému doručení</a:t>
            </a:r>
          </a:p>
          <a:p>
            <a:pPr indent="-381000" lvl="1" marL="914400" rtl="0">
              <a:spcBef>
                <a:spcPts val="0"/>
              </a:spcBef>
              <a:buClr>
                <a:srgbClr val="4A4A49"/>
              </a:buClr>
              <a:buSzPct val="80000"/>
              <a:buFont typeface="Roboto"/>
              <a:buChar char="○"/>
            </a:pPr>
            <a:r>
              <a:rPr lang="en"/>
              <a:t>při chybách problémový hook penalizujeme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idx="1" type="body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Schéma: </a:t>
            </a:r>
            <a:r>
              <a:rPr b="1" lang="en"/>
              <a:t>Jak fungují Web Hooks</a:t>
            </a:r>
          </a:p>
        </p:txBody>
      </p:sp>
      <p:pic>
        <p:nvPicPr>
          <p:cNvPr id="85" name="Shape 8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661706"/>
            <a:ext cx="9144000" cy="35345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457200" y="1114250"/>
            <a:ext cx="8229600" cy="795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Changes API</a:t>
            </a: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457200" y="2290425"/>
            <a:ext cx="8229600" cy="4277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Char char="●"/>
            </a:pPr>
            <a:r>
              <a:rPr lang="en"/>
              <a:t>v databázi jsou triggery zapisující provedení SQL operací INSERT, UPDATE, DELETE do tabulky </a:t>
            </a:r>
            <a:r>
              <a:rPr b="1" lang="en"/>
              <a:t>changelog</a:t>
            </a:r>
          </a:p>
          <a:p>
            <a:pPr indent="-4191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Char char="●"/>
            </a:pPr>
            <a:r>
              <a:rPr lang="en"/>
              <a:t>čtení změn pomocí REST API z evidence changes</a:t>
            </a:r>
          </a:p>
          <a:p>
            <a:pPr indent="-381000" lvl="1" marL="914400" rtl="0">
              <a:spcBef>
                <a:spcPts val="0"/>
              </a:spcBef>
              <a:buClr>
                <a:srgbClr val="4A4A49"/>
              </a:buClr>
              <a:buSzPct val="80000"/>
              <a:buFont typeface="Consolas"/>
              <a:buChar char="○"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/c/{firma}/</a:t>
            </a:r>
            <a:r>
              <a:rPr b="1" lang="en">
                <a:latin typeface="Consolas"/>
                <a:ea typeface="Consolas"/>
                <a:cs typeface="Consolas"/>
                <a:sym typeface="Consolas"/>
              </a:rPr>
              <a:t>changes</a:t>
            </a:r>
            <a:br>
              <a:rPr b="1" lang="en">
                <a:latin typeface="Consolas"/>
                <a:ea typeface="Consolas"/>
                <a:cs typeface="Consolas"/>
                <a:sym typeface="Consolas"/>
              </a:rPr>
            </a:br>
            <a:r>
              <a:rPr b="1" lang="en">
                <a:latin typeface="Consolas"/>
                <a:ea typeface="Consolas"/>
                <a:cs typeface="Consolas"/>
                <a:sym typeface="Consolas"/>
              </a:rPr>
              <a:t>		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?start={nextVersion}&amp;limit=100</a:t>
            </a:r>
          </a:p>
          <a:p>
            <a:pPr indent="-381000" lvl="1" marL="914400" rtl="0">
              <a:spcBef>
                <a:spcPts val="0"/>
              </a:spcBef>
              <a:buClr>
                <a:srgbClr val="4A4A49"/>
              </a:buClr>
              <a:buSzPct val="80000"/>
              <a:buFont typeface="Consolas"/>
              <a:buChar char="○"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/c/{firma}/</a:t>
            </a:r>
            <a:r>
              <a:rPr b="1" lang="en">
                <a:latin typeface="Consolas"/>
                <a:ea typeface="Consolas"/>
                <a:cs typeface="Consolas"/>
                <a:sym typeface="Consolas"/>
              </a:rPr>
              <a:t>changes</a:t>
            </a:r>
            <a:br>
              <a:rPr b="1" lang="en">
                <a:latin typeface="Consolas"/>
                <a:ea typeface="Consolas"/>
                <a:cs typeface="Consolas"/>
                <a:sym typeface="Consolas"/>
              </a:rPr>
            </a:br>
            <a:r>
              <a:rPr b="1" lang="en">
                <a:latin typeface="Consolas"/>
                <a:ea typeface="Consolas"/>
                <a:cs typeface="Consolas"/>
                <a:sym typeface="Consolas"/>
              </a:rPr>
              <a:t>		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?evidence=faktura-vydana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větlý ABRA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