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1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6.xml"/>
  <Override ContentType="application/vnd.openxmlformats-officedocument.presentationml.slide+xml" PartName="/ppt/slides/slide21.xml"/>
  <Override ContentType="application/vnd.openxmlformats-officedocument.presentationml.slide+xml" PartName="/ppt/slides/slide2.xml"/>
  <Override ContentType="application/vnd.openxmlformats-officedocument.presentationml.slide+xml" PartName="/ppt/slides/slide25.xml"/>
  <Override ContentType="application/vnd.openxmlformats-officedocument.presentationml.slide+xml" PartName="/ppt/slides/slide6.xml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slide+xml" PartName="/ppt/slides/slide24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0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9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19.xml"/>
  <Override ContentType="application/vnd.openxmlformats-officedocument.presentationml.slide+xml" PartName="/ppt/slides/slide4.xml"/>
  <Override ContentType="application/vnd.openxmlformats-officedocument.presentationml.slide+xml" PartName="/ppt/slides/slide14.xml"/>
  <Override ContentType="application/vnd.openxmlformats-officedocument.presentationml.slide+xml" PartName="/ppt/slides/slide5.xml"/>
  <Override ContentType="application/vnd.openxmlformats-officedocument.presentationml.slide+xml" PartName="/ppt/slides/slide22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30" Type="http://schemas.openxmlformats.org/officeDocument/2006/relationships/slide" Target="slides/slide25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29" Type="http://schemas.openxmlformats.org/officeDocument/2006/relationships/slide" Target="slides/slide2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" Type="http://schemas.openxmlformats.org/officeDocument/2006/relationships/presProps" Target="presProps.xml"/><Relationship Id="rId21" Type="http://schemas.openxmlformats.org/officeDocument/2006/relationships/slide" Target="slides/slide16.xml"/><Relationship Id="rId1" Type="http://schemas.openxmlformats.org/officeDocument/2006/relationships/theme" Target="theme/theme2.xml"/><Relationship Id="rId22" Type="http://schemas.openxmlformats.org/officeDocument/2006/relationships/slide" Target="slides/slide17.xml"/><Relationship Id="rId4" Type="http://schemas.openxmlformats.org/officeDocument/2006/relationships/slideMaster" Target="slideMasters/slideMaster1.xml"/><Relationship Id="rId23" Type="http://schemas.openxmlformats.org/officeDocument/2006/relationships/slide" Target="slides/slide18.xml"/><Relationship Id="rId3" Type="http://schemas.openxmlformats.org/officeDocument/2006/relationships/tableStyles" Target="tableStyles.xml"/><Relationship Id="rId24" Type="http://schemas.openxmlformats.org/officeDocument/2006/relationships/slide" Target="slides/slide19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Ještě jednou ahoj! V této prezentaci bych Vás rád seznámil s popisem řešení komunikace e-shopu s AFB.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en">
                <a:solidFill>
                  <a:schemeClr val="accent2"/>
                </a:solidFill>
              </a:rPr>
              <a:t>Možná přidat pár slidů k použití: vytvoření dotazu (API / GUI), zavolání dotazu.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Load 40 kvůli zjišťování změny kontaktů podle lastUpdate periodicky 1/sec s dobou zpracování v zátěži cca 18 sec.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2" Type="http://schemas.openxmlformats.org/officeDocument/2006/relationships/image" Target="../media/image0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2" Type="http://schemas.openxmlformats.org/officeDocument/2006/relationships/image" Target="../media/image0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2" Type="http://schemas.openxmlformats.org/officeDocument/2006/relationships/image" Target="../media/image0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2" Type="http://schemas.openxmlformats.org/officeDocument/2006/relationships/image" Target="../media/image0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2" Type="http://schemas.openxmlformats.org/officeDocument/2006/relationships/image" Target="../media/image0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2" Type="http://schemas.openxmlformats.org/officeDocument/2006/relationships/image" Target="../media/image0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2" Type="http://schemas.openxmlformats.org/officeDocument/2006/relationships/image" Target="../media/image0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2" Type="http://schemas.openxmlformats.org/officeDocument/2006/relationships/image" Target="../media/image0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Název produktu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Vhodné pro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Výh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Zákazníci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Poděkování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- Center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1125140" y="2330648"/>
            <a:ext cx="7358062" cy="2196703"/>
          </a:xfrm>
          <a:prstGeom prst="rect">
            <a:avLst/>
          </a:prstGeom>
          <a:noFill/>
          <a:ln>
            <a:noFill/>
          </a:ln>
        </p:spPr>
        <p:txBody>
          <a:bodyPr anchorCtr="0" anchor="ctr" bIns="64275" lIns="64275" rIns="64275" tIns="64275"/>
          <a:lstStyle>
            <a:lvl1pPr marL="0" marR="0" rtl="0">
              <a:spcBef>
                <a:spcPts val="0"/>
              </a:spcBef>
              <a:buSzPct val="100000"/>
              <a:defRPr sz="1000"/>
            </a:lvl1pPr>
            <a:lvl2pPr rtl="0">
              <a:spcBef>
                <a:spcPts val="0"/>
              </a:spcBef>
              <a:buSzPct val="100000"/>
              <a:defRPr sz="1000"/>
            </a:lvl2pPr>
            <a:lvl3pPr rtl="0">
              <a:spcBef>
                <a:spcPts val="0"/>
              </a:spcBef>
              <a:buSzPct val="100000"/>
              <a:defRPr sz="1000"/>
            </a:lvl3pPr>
            <a:lvl4pPr rtl="0">
              <a:spcBef>
                <a:spcPts val="0"/>
              </a:spcBef>
              <a:buSzPct val="100000"/>
              <a:defRPr sz="1000"/>
            </a:lvl4pPr>
            <a:lvl5pPr rtl="0">
              <a:spcBef>
                <a:spcPts val="0"/>
              </a:spcBef>
              <a:buSzPct val="100000"/>
              <a:defRPr sz="1000"/>
            </a:lvl5pPr>
            <a:lvl6pPr rtl="0">
              <a:spcBef>
                <a:spcPts val="0"/>
              </a:spcBef>
              <a:buSzPct val="100000"/>
              <a:defRPr sz="1000"/>
            </a:lvl6pPr>
            <a:lvl7pPr rtl="0">
              <a:spcBef>
                <a:spcPts val="0"/>
              </a:spcBef>
              <a:buSzPct val="100000"/>
              <a:defRPr sz="1000"/>
            </a:lvl7pPr>
            <a:lvl8pPr rtl="0">
              <a:spcBef>
                <a:spcPts val="0"/>
              </a:spcBef>
              <a:buSzPct val="100000"/>
              <a:defRPr sz="1000"/>
            </a:lvl8pPr>
            <a:lvl9pPr rtl="0">
              <a:spcBef>
                <a:spcPts val="0"/>
              </a:spcBef>
              <a:buSzPct val="100000"/>
              <a:defRPr sz="1000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&amp; Bullets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1437679" y="107156"/>
            <a:ext cx="6732984" cy="1035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64275" lIns="64275" rIns="64275" tIns="64275"/>
          <a:lstStyle>
            <a:lvl1pPr marL="0" marR="0" rtl="0">
              <a:spcBef>
                <a:spcPts val="0"/>
              </a:spcBef>
              <a:buSzPct val="100000"/>
              <a:defRPr sz="1000"/>
            </a:lvl1pPr>
            <a:lvl2pPr rtl="0">
              <a:spcBef>
                <a:spcPts val="0"/>
              </a:spcBef>
              <a:buSzPct val="100000"/>
              <a:defRPr sz="1000"/>
            </a:lvl2pPr>
            <a:lvl3pPr rtl="0">
              <a:spcBef>
                <a:spcPts val="0"/>
              </a:spcBef>
              <a:buSzPct val="100000"/>
              <a:defRPr sz="1000"/>
            </a:lvl3pPr>
            <a:lvl4pPr rtl="0">
              <a:spcBef>
                <a:spcPts val="0"/>
              </a:spcBef>
              <a:buSzPct val="100000"/>
              <a:defRPr sz="1000"/>
            </a:lvl4pPr>
            <a:lvl5pPr rtl="0">
              <a:spcBef>
                <a:spcPts val="0"/>
              </a:spcBef>
              <a:buSzPct val="100000"/>
              <a:defRPr sz="1000"/>
            </a:lvl5pPr>
            <a:lvl6pPr rtl="0">
              <a:spcBef>
                <a:spcPts val="0"/>
              </a:spcBef>
              <a:buSzPct val="100000"/>
              <a:defRPr sz="1000"/>
            </a:lvl6pPr>
            <a:lvl7pPr rtl="0">
              <a:spcBef>
                <a:spcPts val="0"/>
              </a:spcBef>
              <a:buSzPct val="100000"/>
              <a:defRPr sz="1000"/>
            </a:lvl7pPr>
            <a:lvl8pPr rtl="0">
              <a:spcBef>
                <a:spcPts val="0"/>
              </a:spcBef>
              <a:buSzPct val="100000"/>
              <a:defRPr sz="1000"/>
            </a:lvl8pPr>
            <a:lvl9pPr rtl="0">
              <a:spcBef>
                <a:spcPts val="0"/>
              </a:spcBef>
              <a:buSzPct val="100000"/>
              <a:defRPr sz="10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1437679" y="1928812"/>
            <a:ext cx="6732984" cy="4107656"/>
          </a:xfrm>
          <a:prstGeom prst="rect">
            <a:avLst/>
          </a:prstGeom>
          <a:noFill/>
          <a:ln>
            <a:noFill/>
          </a:ln>
        </p:spPr>
        <p:txBody>
          <a:bodyPr anchorCtr="0" anchor="ctr" bIns="64275" lIns="64275" rIns="64275" tIns="64275"/>
          <a:lstStyle>
            <a:lvl1pPr indent="-317500" marL="520700" marR="0" rtl="0">
              <a:spcBef>
                <a:spcPts val="2800"/>
              </a:spcBef>
              <a:buSzPct val="100000"/>
              <a:defRPr sz="1000"/>
            </a:lvl1pPr>
            <a:lvl2pPr indent="-317500" marL="876300" marR="0" rtl="0">
              <a:spcBef>
                <a:spcPts val="2800"/>
              </a:spcBef>
              <a:buSzPct val="100000"/>
              <a:defRPr sz="1000"/>
            </a:lvl2pPr>
            <a:lvl3pPr indent="-317500" marL="1244600" marR="0" rtl="0">
              <a:spcBef>
                <a:spcPts val="2800"/>
              </a:spcBef>
              <a:buSzPct val="100000"/>
              <a:defRPr sz="1000"/>
            </a:lvl3pPr>
            <a:lvl4pPr indent="-317500" marL="1612900" marR="0" rtl="0">
              <a:spcBef>
                <a:spcPts val="2800"/>
              </a:spcBef>
              <a:buSzPct val="100000"/>
              <a:defRPr sz="1000"/>
            </a:lvl4pPr>
            <a:lvl5pPr indent="-317500" marL="1981200" marR="0" rtl="0">
              <a:spcBef>
                <a:spcPts val="2800"/>
              </a:spcBef>
              <a:buSzPct val="100000"/>
              <a:defRPr sz="1000"/>
            </a:lvl5pPr>
            <a:lvl6pPr rtl="0">
              <a:spcBef>
                <a:spcPts val="0"/>
              </a:spcBef>
              <a:buSzPct val="100000"/>
              <a:defRPr sz="1000"/>
            </a:lvl6pPr>
            <a:lvl7pPr rtl="0">
              <a:spcBef>
                <a:spcPts val="0"/>
              </a:spcBef>
              <a:buSzPct val="100000"/>
              <a:defRPr sz="1000"/>
            </a:lvl7pPr>
            <a:lvl8pPr rtl="0">
              <a:spcBef>
                <a:spcPts val="0"/>
              </a:spcBef>
              <a:buSzPct val="100000"/>
              <a:defRPr sz="1000"/>
            </a:lvl8pPr>
            <a:lvl9pPr rtl="0">
              <a:spcBef>
                <a:spcPts val="0"/>
              </a:spcBef>
              <a:buSzPct val="100000"/>
              <a:defRPr sz="10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685800" y="2111125"/>
            <a:ext cx="7772400" cy="2133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685800" y="4412827"/>
            <a:ext cx="7772400" cy="1034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Název aktuální kapitol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ctrTitle"/>
          </p:nvPr>
        </p:nvSpPr>
        <p:spPr>
          <a:xfrm>
            <a:off x="685800" y="2281575"/>
            <a:ext cx="7772400" cy="1839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rtl="0" algn="ctr">
              <a:spcBef>
                <a:spcPts val="0"/>
              </a:spcBef>
              <a:defRPr/>
            </a:lvl1pPr>
            <a:lvl2pPr rtl="0" algn="ctr">
              <a:spcBef>
                <a:spcPts val="0"/>
              </a:spcBef>
              <a:buSzPct val="100000"/>
              <a:defRPr sz="4800"/>
            </a:lvl2pPr>
            <a:lvl3pPr rtl="0" algn="ctr">
              <a:spcBef>
                <a:spcPts val="0"/>
              </a:spcBef>
              <a:buSzPct val="100000"/>
              <a:defRPr sz="4800"/>
            </a:lvl3pPr>
            <a:lvl4pPr rtl="0" algn="ctr">
              <a:spcBef>
                <a:spcPts val="0"/>
              </a:spcBef>
              <a:buSzPct val="100000"/>
              <a:defRPr sz="4800"/>
            </a:lvl4pPr>
            <a:lvl5pPr rtl="0" algn="ctr">
              <a:spcBef>
                <a:spcPts val="0"/>
              </a:spcBef>
              <a:buSzPct val="100000"/>
              <a:defRPr sz="4800"/>
            </a:lvl5pPr>
            <a:lvl6pPr rtl="0" algn="ctr">
              <a:spcBef>
                <a:spcPts val="0"/>
              </a:spcBef>
              <a:buSzPct val="100000"/>
              <a:defRPr sz="4800"/>
            </a:lvl6pPr>
            <a:lvl7pPr rtl="0" algn="ctr">
              <a:spcBef>
                <a:spcPts val="0"/>
              </a:spcBef>
              <a:buSzPct val="100000"/>
              <a:defRPr sz="4800"/>
            </a:lvl7pPr>
            <a:lvl8pPr rtl="0" algn="ctr">
              <a:spcBef>
                <a:spcPts val="0"/>
              </a:spcBef>
              <a:buSzPct val="100000"/>
              <a:defRPr sz="4800"/>
            </a:lvl8pPr>
            <a:lvl9pPr rtl="0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 rtl="0">
              <a:spcBef>
                <a:spcPts val="0"/>
              </a:spcBef>
              <a:buNone/>
              <a:defRPr/>
            </a:lvl1pPr>
          </a:lstStyle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457200" y="1114250"/>
            <a:ext cx="8229600" cy="734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200" y="2281575"/>
            <a:ext cx="3994500" cy="4286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692275" y="2281550"/>
            <a:ext cx="3994500" cy="4286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457200" y="1114250"/>
            <a:ext cx="8229600" cy="734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odul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5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" Type="http://schemas.openxmlformats.org/officeDocument/2006/relationships/image" Target="../media/image05.png"/><Relationship Id="rId4" Type="http://schemas.openxmlformats.org/officeDocument/2006/relationships/slideLayout" Target="../slideLayouts/slideLayout3.xml"/><Relationship Id="rId10" Type="http://schemas.openxmlformats.org/officeDocument/2006/relationships/slideLayout" Target="../slideLayouts/slideLayout9.xml"/><Relationship Id="rId3" Type="http://schemas.openxmlformats.org/officeDocument/2006/relationships/slideLayout" Target="../slideLayouts/slideLayout2.xml"/><Relationship Id="rId11" Type="http://schemas.openxmlformats.org/officeDocument/2006/relationships/slideLayout" Target="../slideLayouts/slideLayout10.xml"/><Relationship Id="rId9" Type="http://schemas.openxmlformats.org/officeDocument/2006/relationships/slideLayout" Target="../slideLayouts/slideLayout8.xml"/><Relationship Id="rId6" Type="http://schemas.openxmlformats.org/officeDocument/2006/relationships/slideLayout" Target="../slideLayouts/slideLayout5.xml"/><Relationship Id="rId5" Type="http://schemas.openxmlformats.org/officeDocument/2006/relationships/slideLayout" Target="../slideLayouts/slideLayout4.xml"/><Relationship Id="rId8" Type="http://schemas.openxmlformats.org/officeDocument/2006/relationships/slideLayout" Target="../slideLayouts/slideLayout7.xml"/><Relationship Id="rId7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1114250"/>
            <a:ext cx="8229600" cy="7340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None/>
              <a:defRPr b="1" sz="30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rgbClr val="4A4A49"/>
              </a:buClr>
              <a:buSzPct val="100000"/>
              <a:buFont typeface="Roboto"/>
              <a:buChar char="●"/>
              <a:defRPr sz="30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spcBef>
                <a:spcPts val="480"/>
              </a:spcBef>
              <a:buClr>
                <a:srgbClr val="4A4A49"/>
              </a:buClr>
              <a:buSzPct val="100000"/>
              <a:buFont typeface="Roboto"/>
              <a:buChar char="○"/>
              <a:defRPr sz="24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spcBef>
                <a:spcPts val="480"/>
              </a:spcBef>
              <a:buClr>
                <a:srgbClr val="4A4A49"/>
              </a:buClr>
              <a:buSzPct val="100000"/>
              <a:buFont typeface="Roboto"/>
              <a:buChar char="■"/>
              <a:defRPr sz="24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spcBef>
                <a:spcPts val="360"/>
              </a:spcBef>
              <a:buClr>
                <a:srgbClr val="4A4A49"/>
              </a:buClr>
              <a:buSzPct val="100000"/>
              <a:buFont typeface="Roboto"/>
              <a:buChar char="●"/>
              <a:defRPr sz="18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spcBef>
                <a:spcPts val="360"/>
              </a:spcBef>
              <a:buClr>
                <a:srgbClr val="4A4A49"/>
              </a:buClr>
              <a:buSzPct val="100000"/>
              <a:buFont typeface="Roboto"/>
              <a:buChar char="○"/>
              <a:defRPr sz="18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spcBef>
                <a:spcPts val="360"/>
              </a:spcBef>
              <a:buClr>
                <a:srgbClr val="4A4A49"/>
              </a:buClr>
              <a:buSzPct val="100000"/>
              <a:buFont typeface="Roboto"/>
              <a:buChar char="■"/>
              <a:defRPr sz="18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spcBef>
                <a:spcPts val="360"/>
              </a:spcBef>
              <a:buClr>
                <a:srgbClr val="4A4A49"/>
              </a:buClr>
              <a:buSzPct val="100000"/>
              <a:buFont typeface="Roboto"/>
              <a:buChar char="●"/>
              <a:defRPr sz="18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spcBef>
                <a:spcPts val="360"/>
              </a:spcBef>
              <a:buClr>
                <a:srgbClr val="4A4A49"/>
              </a:buClr>
              <a:buSzPct val="100000"/>
              <a:buFont typeface="Roboto"/>
              <a:buChar char="○"/>
              <a:defRPr sz="18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spcBef>
                <a:spcPts val="360"/>
              </a:spcBef>
              <a:buClr>
                <a:srgbClr val="4A4A49"/>
              </a:buClr>
              <a:buSzPct val="100000"/>
              <a:buFont typeface="Roboto"/>
              <a:buChar char="■"/>
              <a:defRPr sz="1800">
                <a:solidFill>
                  <a:srgbClr val="4A4A4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3" Type="http://schemas.openxmlformats.org/officeDocument/2006/relationships/image" Target="../media/image02.png"/></Relationships>
</file>

<file path=ppt/slides/_rels/slide24.xml.rels><?xml version="1.0" encoding="UTF-8" standalone="yes"?><Relationships xmlns="http://schemas.openxmlformats.org/package/2006/relationships"><Relationship Id="rId19" Type="http://schemas.openxmlformats.org/officeDocument/2006/relationships/hyperlink" Target="https://www.flexibee.eu/api/dokumentace/ref/uzivatelske-dotazy" TargetMode="External"/><Relationship Id="rId18" Type="http://schemas.openxmlformats.org/officeDocument/2006/relationships/hyperlink" Target="https://www.flexibee.eu/api/dokumentace/ref/uzivatelske-dotazy" TargetMode="External"/><Relationship Id="rId17" Type="http://schemas.openxmlformats.org/officeDocument/2006/relationships/hyperlink" Target="https://www.flexibee.eu/api/dokumentace/ref/realizace-objednavky" TargetMode="External"/><Relationship Id="rId16" Type="http://schemas.openxmlformats.org/officeDocument/2006/relationships/hyperlink" Target="https://www.flexibee.eu/api/dokumentace/ref/realizace-objednavky" TargetMode="External"/><Relationship Id="rId15" Type="http://schemas.openxmlformats.org/officeDocument/2006/relationships/hyperlink" Target="https://www.flexibee.eu/api/dokumentace/ref/realizace-objednavky" TargetMode="External"/><Relationship Id="rId14" Type="http://schemas.openxmlformats.org/officeDocument/2006/relationships/hyperlink" Target="https://www.flexibee.eu/api/dokumentace/ref/individualni-cenik/" TargetMode="External"/><Relationship Id="rId12" Type="http://schemas.openxmlformats.org/officeDocument/2006/relationships/hyperlink" Target="https://www.flexibee.eu/api/dokumentace/ref/individualni-cenik/" TargetMode="External"/><Relationship Id="rId2" Type="http://schemas.openxmlformats.org/officeDocument/2006/relationships/notesSlide" Target="../notesSlides/notesSlide24.xml"/><Relationship Id="rId13" Type="http://schemas.openxmlformats.org/officeDocument/2006/relationships/hyperlink" Target="https://www.flexibee.eu/api/dokumentace/ref/individualni-cenik/" TargetMode="External"/><Relationship Id="rId1" Type="http://schemas.openxmlformats.org/officeDocument/2006/relationships/slideLayout" Target="../slideLayouts/slideLayout4.xml"/><Relationship Id="rId10" Type="http://schemas.openxmlformats.org/officeDocument/2006/relationships/hyperlink" Target="https://www.flexibee.eu/api/dokumentace/ref/index/" TargetMode="External"/><Relationship Id="rId4" Type="http://schemas.openxmlformats.org/officeDocument/2006/relationships/hyperlink" Target="https://www.flexibee.eu/api/navody/napojeni-internetovy-obchod/" TargetMode="External"/><Relationship Id="rId11" Type="http://schemas.openxmlformats.org/officeDocument/2006/relationships/hyperlink" Target="https://www.flexibee.eu/api/dokumentace/ref/index/" TargetMode="External"/><Relationship Id="rId3" Type="http://schemas.openxmlformats.org/officeDocument/2006/relationships/hyperlink" Target="https://www.flexibee.eu/api/navody/napojeni-internetovy-obchod/" TargetMode="External"/><Relationship Id="rId20" Type="http://schemas.openxmlformats.org/officeDocument/2006/relationships/hyperlink" Target="https://www.flexibee.eu/api/dokumentace/ref/uzivatelske-dotazy" TargetMode="External"/><Relationship Id="rId9" Type="http://schemas.openxmlformats.org/officeDocument/2006/relationships/hyperlink" Target="https://www.flexibee.eu/api/dokumentace/ref/index/" TargetMode="External"/><Relationship Id="rId6" Type="http://schemas.openxmlformats.org/officeDocument/2006/relationships/hyperlink" Target="https://www.flexibee.eu/api/dokumentace/casto-kladene-dotazy-pro-api/" TargetMode="External"/><Relationship Id="rId5" Type="http://schemas.openxmlformats.org/officeDocument/2006/relationships/hyperlink" Target="https://www.flexibee.eu/api/navody/napojeni-internetovy-obchod/" TargetMode="External"/><Relationship Id="rId8" Type="http://schemas.openxmlformats.org/officeDocument/2006/relationships/hyperlink" Target="https://www.flexibee.eu/api/dokumentace/casto-kladene-dotazy-pro-api/" TargetMode="External"/><Relationship Id="rId7" Type="http://schemas.openxmlformats.org/officeDocument/2006/relationships/hyperlink" Target="https://www.flexibee.eu/api/dokumentace/casto-kladene-dotazy-pro-api/" TargetMode="External"/></Relationships>
</file>

<file path=ppt/slides/_rels/slide2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Načítání cen z individuálního ceníku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GET /c/{firma}/</a:t>
            </a:r>
            <a:r>
              <a:rPr b="1" lang="en"/>
              <a:t>cenikova-skupina</a:t>
            </a:r>
            <a:r>
              <a:rPr lang="en"/>
              <a:t>/code:SKUP1/</a:t>
            </a:r>
            <a:r>
              <a:rPr b="1" lang="en"/>
              <a:t>individualni-cenik</a:t>
            </a:r>
            <a:r>
              <a:rPr lang="en"/>
              <a:t>.xml</a:t>
            </a:r>
            <a:br>
              <a:rPr lang="en"/>
            </a:br>
            <a:r>
              <a:rPr lang="en"/>
              <a:t>?</a:t>
            </a:r>
            <a:r>
              <a:rPr i="1" lang="en"/>
              <a:t>date</a:t>
            </a:r>
            <a:r>
              <a:rPr lang="en"/>
              <a:t>=datum výpočtu (výchozí je dnešek)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&amp;</a:t>
            </a:r>
            <a:r>
              <a:rPr i="1" lang="en"/>
              <a:t>currency</a:t>
            </a:r>
            <a:r>
              <a:rPr lang="en"/>
              <a:t>=požadovaná měna (např. EUR</a:t>
            </a:r>
            <a:r>
              <a:rPr lang="en">
                <a:solidFill>
                  <a:srgbClr val="4A4A49"/>
                </a:solidFill>
              </a:rPr>
              <a:t>)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Nedostatky individuálního ceníku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načítání je pomalé (složitý SQL s UNIONY)</a:t>
            </a:r>
          </a:p>
          <a:p>
            <a:pPr indent="-381000" lvl="1" marL="914400" rtl="0">
              <a:spcBef>
                <a:spcPts val="0"/>
              </a:spcBef>
              <a:buClr>
                <a:srgbClr val="4A4A49"/>
              </a:buClr>
              <a:buSzPct val="80000"/>
              <a:buFont typeface="Roboto"/>
              <a:buChar char="○"/>
            </a:pPr>
            <a:r>
              <a:rPr lang="en"/>
              <a:t>dotaz nestránkovat, cachovat, aktualizovat v noci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schází podpora obvyklých středisek</a:t>
            </a:r>
          </a:p>
          <a:p>
            <a:pPr indent="-381000" lvl="1" marL="914400" rtl="0">
              <a:spcBef>
                <a:spcPts val="0"/>
              </a:spcBef>
              <a:buClr>
                <a:srgbClr val="4A4A49"/>
              </a:buClr>
              <a:buSzPct val="80000"/>
              <a:buFont typeface="Roboto"/>
              <a:buChar char="○"/>
            </a:pPr>
            <a:r>
              <a:rPr lang="en"/>
              <a:t>umožní rozlišení cen dle místa prodeje (e-shop / kamenný prodej)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sazba DPH není uvedena číselně</a:t>
            </a:r>
          </a:p>
          <a:p>
            <a:pPr indent="-381000" lvl="1" marL="914400" rtl="0">
              <a:spcBef>
                <a:spcPts val="0"/>
              </a:spcBef>
              <a:buClr>
                <a:srgbClr val="4A4A49"/>
              </a:buClr>
              <a:buSzPct val="80000"/>
              <a:buFont typeface="Roboto"/>
              <a:buChar char="○"/>
            </a:pPr>
            <a:r>
              <a:rPr lang="en"/>
              <a:t>např. typSzbDph=typSzbDph.dphZakl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Stavy skladů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přímo z ceníku</a:t>
            </a:r>
          </a:p>
          <a:p>
            <a:pPr indent="-381000" lvl="1" marL="914400" rtl="0">
              <a:spcBef>
                <a:spcPts val="0"/>
              </a:spcBef>
              <a:buClr>
                <a:srgbClr val="4A4A49"/>
              </a:buClr>
              <a:buSzPct val="80000"/>
              <a:buFont typeface="Roboto"/>
              <a:buChar char="○"/>
            </a:pPr>
            <a:r>
              <a:rPr lang="en"/>
              <a:t>součet všech dostupných skladů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pro konkrétní sklad ze skladových karet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Vytvoření objednávky ve FlexiBee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obvykle se nepoužívají přímo objednávky, ale faktury vydané ve formě</a:t>
            </a:r>
          </a:p>
          <a:p>
            <a:pPr indent="-381000" lvl="1" marL="914400" rtl="0">
              <a:spcBef>
                <a:spcPts val="0"/>
              </a:spcBef>
              <a:buClr>
                <a:srgbClr val="4A4A49"/>
              </a:buClr>
              <a:buSzPct val="80000"/>
              <a:buFont typeface="Roboto"/>
              <a:buChar char="○"/>
            </a:pPr>
            <a:r>
              <a:rPr b="1" lang="en"/>
              <a:t>faktury</a:t>
            </a:r>
            <a:r>
              <a:rPr lang="en"/>
              <a:t> pro platby předem a dobírky</a:t>
            </a:r>
          </a:p>
          <a:p>
            <a:pPr indent="-381000" lvl="1" marL="914400" rtl="0">
              <a:spcBef>
                <a:spcPts val="0"/>
              </a:spcBef>
              <a:buClr>
                <a:srgbClr val="4A4A49"/>
              </a:buClr>
              <a:buSzPct val="80000"/>
              <a:buFont typeface="Roboto"/>
              <a:buChar char="○"/>
            </a:pPr>
            <a:r>
              <a:rPr b="1" lang="en"/>
              <a:t>výzvy k platbě</a:t>
            </a:r>
            <a:r>
              <a:rPr lang="en"/>
              <a:t> pro platby převodem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položky dokladu mohou být </a:t>
            </a:r>
            <a:r>
              <a:rPr b="1" lang="en"/>
              <a:t>ceníkové</a:t>
            </a:r>
            <a:r>
              <a:rPr lang="en"/>
              <a:t> a případně i skladové / </a:t>
            </a:r>
            <a:r>
              <a:rPr b="1" lang="en"/>
              <a:t>neceníkové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příjemce lze vybrat z </a:t>
            </a:r>
            <a:r>
              <a:rPr b="1" lang="en"/>
              <a:t>adresáře</a:t>
            </a:r>
            <a:r>
              <a:rPr lang="en"/>
              <a:t> nebo uvést </a:t>
            </a:r>
            <a:r>
              <a:rPr b="1" lang="en"/>
              <a:t>přímo</a:t>
            </a:r>
            <a:r>
              <a:rPr lang="en"/>
              <a:t> na dokladu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Problémy s vytvářením objednávek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vytváření objednávky přes API nevytváří automaticky rezervace, přestože je tak nastaveno na typu dokladu</a:t>
            </a:r>
          </a:p>
          <a:p>
            <a:pPr indent="-381000" lvl="1" marL="914400" rtl="0">
              <a:spcBef>
                <a:spcPts val="0"/>
              </a:spcBef>
              <a:buClr>
                <a:srgbClr val="4A4A49"/>
              </a:buClr>
              <a:buSzPct val="80000"/>
              <a:buFont typeface="Roboto"/>
              <a:buChar char="○"/>
            </a:pPr>
            <a:r>
              <a:rPr lang="en"/>
              <a:t>nutno explicitně uvést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rezervovat</a:t>
            </a:r>
            <a:r>
              <a:rPr lang="en"/>
              <a:t>+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rezervovatMj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problém s výběrem skladů, když jich mám více a e-shop nemá přímo vlastní sklad</a:t>
            </a:r>
          </a:p>
          <a:p>
            <a:pPr indent="-381000" lvl="1" marL="914400" rtl="0">
              <a:spcBef>
                <a:spcPts val="0"/>
              </a:spcBef>
              <a:buClr>
                <a:srgbClr val="4A4A49"/>
              </a:buClr>
              <a:buSzPct val="80000"/>
              <a:buFont typeface="Roboto"/>
              <a:buChar char="○"/>
            </a:pPr>
            <a:r>
              <a:rPr lang="en"/>
              <a:t>objednávka vyžaduje zadání skladu pro skladové položky =&gt; zavést sklad pro e-shop s rezervacemi do záporu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Generování faktur - realizace objednávky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457200" y="21380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&lt;objednavka-prijata&gt;</a:t>
            </a:r>
            <a:br>
              <a:rPr lang="en" sz="2400">
                <a:latin typeface="Consolas"/>
                <a:ea typeface="Consolas"/>
                <a:cs typeface="Consolas"/>
                <a:sym typeface="Consolas"/>
              </a:rPr>
            </a:b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 &lt;id&gt;code:OBP0004/2012&lt;/id&gt;</a:t>
            </a:r>
            <a:br>
              <a:rPr lang="en" sz="2400">
                <a:latin typeface="Consolas"/>
                <a:ea typeface="Consolas"/>
                <a:cs typeface="Consolas"/>
                <a:sym typeface="Consolas"/>
              </a:rPr>
            </a:b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 &lt;</a:t>
            </a:r>
            <a:r>
              <a:rPr b="1" lang="en" sz="2400">
                <a:latin typeface="Consolas"/>
                <a:ea typeface="Consolas"/>
                <a:cs typeface="Consolas"/>
                <a:sym typeface="Consolas"/>
              </a:rPr>
              <a:t>realizaceObj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type="faktura-vydana"&gt;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   &lt;!-- parametry dokladu --&gt;</a:t>
            </a:r>
            <a:br>
              <a:rPr lang="en" sz="2400">
                <a:latin typeface="Consolas"/>
                <a:ea typeface="Consolas"/>
                <a:cs typeface="Consolas"/>
                <a:sym typeface="Consolas"/>
              </a:rPr>
            </a:b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   &lt;polozkyObchDokladu&gt;</a:t>
            </a:r>
            <a:br>
              <a:rPr lang="en" sz="2400">
                <a:latin typeface="Consolas"/>
                <a:ea typeface="Consolas"/>
                <a:cs typeface="Consolas"/>
                <a:sym typeface="Consolas"/>
              </a:rPr>
            </a:b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   &lt;polozka&gt;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     &lt;cisRad&gt;1&lt;/cisRad&gt; &lt;!--č. řádky v obj.--&gt;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     &lt;mj&gt;1&lt;/mj&gt;   </a:t>
            </a:r>
            <a:br>
              <a:rPr lang="en" sz="2400">
                <a:latin typeface="Consolas"/>
                <a:ea typeface="Consolas"/>
                <a:cs typeface="Consolas"/>
                <a:sym typeface="Consolas"/>
              </a:rPr>
            </a:b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   &lt;/polozka&gt;</a:t>
            </a:r>
            <a:br>
              <a:rPr lang="en" sz="2400">
                <a:latin typeface="Consolas"/>
                <a:ea typeface="Consolas"/>
                <a:cs typeface="Consolas"/>
                <a:sym typeface="Consolas"/>
              </a:rPr>
            </a:b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   &lt;/polozkyObchDokladu&gt;</a:t>
            </a:r>
            <a:br>
              <a:rPr lang="en" sz="2400">
                <a:latin typeface="Consolas"/>
                <a:ea typeface="Consolas"/>
                <a:cs typeface="Consolas"/>
                <a:sym typeface="Consolas"/>
              </a:rPr>
            </a:b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 &lt;/</a:t>
            </a:r>
            <a:r>
              <a:rPr b="1" lang="en" sz="2400">
                <a:latin typeface="Consolas"/>
                <a:ea typeface="Consolas"/>
                <a:cs typeface="Consolas"/>
                <a:sym typeface="Consolas"/>
              </a:rPr>
              <a:t>realizaceObj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&gt;</a:t>
            </a:r>
            <a:br>
              <a:rPr lang="en" sz="2400">
                <a:latin typeface="Consolas"/>
                <a:ea typeface="Consolas"/>
                <a:cs typeface="Consolas"/>
                <a:sym typeface="Consolas"/>
              </a:rPr>
            </a:b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&lt;/objednavka-prijata&gt;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Generování faktur - realizace objednávky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457200" y="19856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parametry generovaného dokladu</a:t>
            </a:r>
          </a:p>
          <a:p>
            <a:pPr indent="-381000" lvl="1" marL="914400" rtl="0">
              <a:spcBef>
                <a:spcPts val="0"/>
              </a:spcBef>
              <a:buClr>
                <a:srgbClr val="4A4A49"/>
              </a:buClr>
              <a:buSzPct val="80000"/>
              <a:buFont typeface="Roboto"/>
              <a:buChar char="○"/>
            </a:pPr>
            <a:r>
              <a:rPr lang="en"/>
              <a:t>extid, typDokl, sklad, odpocetZaloh, …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pro každou položku se musí uvést množství</a:t>
            </a:r>
          </a:p>
          <a:p>
            <a:pPr indent="-381000" lvl="1" marL="914400" rtl="0">
              <a:spcBef>
                <a:spcPts val="0"/>
              </a:spcBef>
              <a:buClr>
                <a:srgbClr val="4A4A49"/>
              </a:buClr>
              <a:buSzPct val="80000"/>
              <a:buFont typeface="Roboto"/>
              <a:buChar char="○"/>
            </a:pPr>
            <a:r>
              <a:rPr lang="en"/>
              <a:t>pochopitelně také výrobní čísla, šarže a expirace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následuje vygenerování PDF a odeslání</a:t>
            </a:r>
          </a:p>
          <a:p>
            <a:pPr indent="-381000" lvl="1" marL="914400" rtl="0">
              <a:spcBef>
                <a:spcPts val="0"/>
              </a:spcBef>
              <a:buClr>
                <a:srgbClr val="4A4A49"/>
              </a:buClr>
              <a:buSzPct val="80000"/>
              <a:buFont typeface="Roboto"/>
              <a:buChar char="○"/>
            </a:pPr>
            <a:r>
              <a:rPr lang="en"/>
              <a:t>hromadné odeslání faktur</a:t>
            </a:r>
          </a:p>
          <a:p>
            <a:pPr indent="-381000" lvl="2" marL="1371600" rtl="0">
              <a:spcBef>
                <a:spcPts val="0"/>
              </a:spcBef>
              <a:buClr>
                <a:srgbClr val="4A4A49"/>
              </a:buClr>
              <a:buSzPct val="80000"/>
              <a:buFont typeface="Roboto"/>
              <a:buChar char="■"/>
            </a:pPr>
            <a:r>
              <a:rPr lang="en"/>
              <a:t>nastavit stav odeslání na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stavMailK = stavMail.odeslat</a:t>
            </a:r>
          </a:p>
          <a:p>
            <a:pPr indent="-381000" lvl="2" marL="1371600" rtl="0">
              <a:spcBef>
                <a:spcPts val="0"/>
              </a:spcBef>
              <a:buClr>
                <a:srgbClr val="4A4A49"/>
              </a:buClr>
              <a:buSzPct val="80000"/>
              <a:buFont typeface="Roboto"/>
              <a:buChar char="■"/>
            </a:pPr>
            <a:r>
              <a:rPr lang="en"/>
              <a:t>vyvolat odeslání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PUT|POST /c/{firma}/faktura-vydana/automaticky-odeslat-neodeslane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Další číselníkové vlastnosti dokladu 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i="1" lang="en"/>
              <a:t>Forma dopravy</a:t>
            </a:r>
            <a:r>
              <a:rPr lang="en"/>
              <a:t>: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GET /c/{firma}/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forma-dopravy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.xml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?detail=full&amp;limit=0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rtl="0">
              <a:spcBef>
                <a:spcPts val="0"/>
              </a:spcBef>
              <a:buNone/>
            </a:pPr>
            <a:r>
              <a:rPr i="1" lang="en"/>
              <a:t>Forma úhrady</a:t>
            </a:r>
            <a:r>
              <a:rPr lang="en"/>
              <a:t>: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GET /c/{firma}/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forma-uhrady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.xml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?detail=full&amp;limit=0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Atributy ceníku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doplňující informace k ceníku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nelze podle nich filtrovat</a:t>
            </a:r>
          </a:p>
          <a:p>
            <a:pPr indent="-381000" lvl="1" marL="914400" rtl="0">
              <a:spcBef>
                <a:spcPts val="0"/>
              </a:spcBef>
              <a:buClr>
                <a:srgbClr val="4A4A49"/>
              </a:buClr>
              <a:buSzPct val="80000"/>
              <a:buFont typeface="Roboto"/>
              <a:buChar char="○"/>
            </a:pPr>
            <a:r>
              <a:rPr lang="en"/>
              <a:t>lze vyřešit uloženým dotazem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problematické aktualizování (nemají extid ani kód)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Další doplňující informace ceníku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podobné zboží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příslušenství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sady a komplety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stavy ceníku</a:t>
            </a:r>
          </a:p>
          <a:p>
            <a:pPr indent="-381000" lvl="1" marL="914400" rtl="0">
              <a:spcBef>
                <a:spcPts val="0"/>
              </a:spcBef>
              <a:buClr>
                <a:srgbClr val="4A4A49"/>
              </a:buClr>
              <a:buSzPct val="80000"/>
              <a:buFont typeface="Roboto"/>
              <a:buChar char="○"/>
            </a:pPr>
            <a:r>
              <a:rPr lang="en"/>
              <a:t>novinky, akce, výprodej, …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ctrTitle"/>
          </p:nvPr>
        </p:nvSpPr>
        <p:spPr>
          <a:xfrm>
            <a:off x="685800" y="2111125"/>
            <a:ext cx="7772400" cy="2133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Příklad komunikace e-shopu s FlexiBee</a:t>
            </a:r>
          </a:p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685800" y="4412827"/>
            <a:ext cx="7772400" cy="1034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Autentizace evidencí kontaktů</a:t>
            </a:r>
          </a:p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Nastavení jména a hesla ke kontaktu: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POST /c/{firma}/</a:t>
            </a:r>
            <a:r>
              <a:rPr b="1" lang="en" sz="2400">
                <a:latin typeface="Consolas"/>
                <a:ea typeface="Consolas"/>
                <a:cs typeface="Consolas"/>
                <a:sym typeface="Consolas"/>
              </a:rPr>
              <a:t>kontakty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/{id}.xml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&lt;kontakt&gt;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&lt;username&gt;jan&lt;/username&gt;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&lt;password hash=”” salt=””&gt;heslo&lt;/password&gt;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&lt;/kontakt&gt;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>
              <a:latin typeface="Consolas"/>
              <a:ea typeface="Consolas"/>
              <a:cs typeface="Consolas"/>
              <a:sym typeface="Consolas"/>
            </a:endParaRPr>
          </a:p>
          <a:p>
            <a:pPr rtl="0">
              <a:spcBef>
                <a:spcPts val="0"/>
              </a:spcBef>
              <a:buNone/>
            </a:pPr>
            <a:r>
              <a:rPr lang="en"/>
              <a:t>Ověření autentizace: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POST /c/{firma}/</a:t>
            </a:r>
            <a:r>
              <a:rPr b="1" lang="en" sz="2400">
                <a:latin typeface="Consolas"/>
                <a:ea typeface="Consolas"/>
                <a:cs typeface="Consolas"/>
                <a:sym typeface="Consolas"/>
              </a:rPr>
              <a:t>kontakty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/{id}/authenticate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username=jan&amp;password=heslo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Uživatelské SQL dotazy</a:t>
            </a:r>
          </a:p>
        </p:txBody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⊕"/>
            </a:pPr>
            <a:r>
              <a:rPr lang="en"/>
              <a:t>získání údajů nedostupných přes REST API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⊕"/>
            </a:pPr>
            <a:r>
              <a:rPr lang="en"/>
              <a:t>optimalizace čtení dat z AFB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⊖"/>
            </a:pPr>
            <a:r>
              <a:rPr lang="en"/>
              <a:t>nutná znalost databázového schéma AFB</a:t>
            </a:r>
          </a:p>
          <a:p>
            <a:pPr indent="-419100" lvl="0" marL="45720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⊖"/>
            </a:pPr>
            <a:r>
              <a:rPr lang="en"/>
              <a:t>nezaručujeme stabilitu databázového schéma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Volání uživatelského dotazu</a:t>
            </a:r>
          </a:p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GET|POST /c/{firma}/</a:t>
            </a:r>
            <a:r>
              <a:rPr b="1" lang="en" sz="2400">
                <a:latin typeface="Consolas"/>
                <a:ea typeface="Consolas"/>
                <a:cs typeface="Consolas"/>
                <a:sym typeface="Consolas"/>
              </a:rPr>
              <a:t>uzivatelsky-dotaz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/{id}/call.{xml|json}</a:t>
            </a:r>
            <a:br>
              <a:rPr lang="en" sz="2400">
                <a:latin typeface="Consolas"/>
                <a:ea typeface="Consolas"/>
                <a:cs typeface="Consolas"/>
                <a:sym typeface="Consolas"/>
              </a:rPr>
            </a:b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?parametry=hodnoty...</a:t>
            </a:r>
          </a:p>
          <a:p>
            <a:pPr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&amp;detail/start/limit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Závěrečné shrnutí</a:t>
            </a:r>
          </a:p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optimalizujte dotazy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používejte Web Hooks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neútočte na API ;-)</a:t>
            </a:r>
          </a:p>
        </p:txBody>
      </p:sp>
      <p:pic>
        <p:nvPicPr>
          <p:cNvPr id="177" name="Shape 1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05029" y="3886200"/>
            <a:ext cx="4733925" cy="266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Dokumentace</a:t>
            </a:r>
          </a:p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36550" lvl="0" marL="457200" rtl="0">
              <a:lnSpc>
                <a:spcPct val="150000"/>
              </a:lnSpc>
              <a:spcBef>
                <a:spcPts val="0"/>
              </a:spcBef>
              <a:buClr>
                <a:srgbClr val="4A4A49"/>
              </a:buClr>
              <a:buSzPct val="100000"/>
              <a:buFont typeface="Consolas"/>
              <a:buChar char="●"/>
            </a:pPr>
            <a:r>
              <a:rPr lang="en" sz="1700" u="sng">
                <a:solidFill>
                  <a:schemeClr val="hlink"/>
                </a:solidFill>
                <a:latin typeface="Consolas"/>
                <a:ea typeface="Consolas"/>
                <a:cs typeface="Consolas"/>
                <a:sym typeface="Consolas"/>
                <a:hlinkClick r:id="rId3"/>
              </a:rPr>
              <a:t>www.flexibee.eu/api/navody/</a:t>
            </a:r>
            <a:r>
              <a:rPr b="1" lang="en" sz="1700" u="sng">
                <a:solidFill>
                  <a:schemeClr val="hlink"/>
                </a:solidFill>
                <a:latin typeface="Consolas"/>
                <a:ea typeface="Consolas"/>
                <a:cs typeface="Consolas"/>
                <a:sym typeface="Consolas"/>
                <a:hlinkClick r:id="rId4"/>
              </a:rPr>
              <a:t>napojeni-internetovy-obchod</a:t>
            </a:r>
            <a:r>
              <a:rPr lang="en" sz="1700" u="sng">
                <a:solidFill>
                  <a:schemeClr val="hlink"/>
                </a:solidFill>
                <a:latin typeface="Consolas"/>
                <a:ea typeface="Consolas"/>
                <a:cs typeface="Consolas"/>
                <a:sym typeface="Consolas"/>
                <a:hlinkClick r:id="rId5"/>
              </a:rPr>
              <a:t>/</a:t>
            </a:r>
          </a:p>
          <a:p>
            <a:pPr indent="-336550" lvl="0" marL="457200" rtl="0">
              <a:lnSpc>
                <a:spcPct val="150000"/>
              </a:lnSpc>
              <a:spcBef>
                <a:spcPts val="0"/>
              </a:spcBef>
              <a:buClr>
                <a:srgbClr val="4A4A49"/>
              </a:buClr>
              <a:buSzPct val="100000"/>
              <a:buFont typeface="Consolas"/>
              <a:buChar char="●"/>
            </a:pPr>
            <a:r>
              <a:rPr lang="en" sz="1700" u="sng">
                <a:solidFill>
                  <a:schemeClr val="hlink"/>
                </a:solidFill>
                <a:latin typeface="Consolas"/>
                <a:ea typeface="Consolas"/>
                <a:cs typeface="Consolas"/>
                <a:sym typeface="Consolas"/>
                <a:hlinkClick r:id="rId6"/>
              </a:rPr>
              <a:t>www.flexibee.eu/api/dokumentace/</a:t>
            </a:r>
            <a:r>
              <a:rPr b="1" lang="en" sz="1700" u="sng">
                <a:solidFill>
                  <a:schemeClr val="hlink"/>
                </a:solidFill>
                <a:latin typeface="Consolas"/>
                <a:ea typeface="Consolas"/>
                <a:cs typeface="Consolas"/>
                <a:sym typeface="Consolas"/>
                <a:hlinkClick r:id="rId7"/>
              </a:rPr>
              <a:t>casto-kladene-dotazy-pro-api</a:t>
            </a:r>
            <a:r>
              <a:rPr lang="en" sz="1700" u="sng">
                <a:solidFill>
                  <a:schemeClr val="hlink"/>
                </a:solidFill>
                <a:latin typeface="Consolas"/>
                <a:ea typeface="Consolas"/>
                <a:cs typeface="Consolas"/>
                <a:sym typeface="Consolas"/>
                <a:hlinkClick r:id="rId8"/>
              </a:rPr>
              <a:t>/</a:t>
            </a:r>
          </a:p>
          <a:p>
            <a:pPr indent="-336550" lvl="0" marL="457200" rtl="0">
              <a:lnSpc>
                <a:spcPct val="150000"/>
              </a:lnSpc>
              <a:spcBef>
                <a:spcPts val="0"/>
              </a:spcBef>
              <a:buClr>
                <a:srgbClr val="4A4A49"/>
              </a:buClr>
              <a:buSzPct val="100000"/>
              <a:buFont typeface="Consolas"/>
              <a:buChar char="●"/>
            </a:pPr>
            <a:r>
              <a:rPr lang="en" sz="1700" u="sng">
                <a:solidFill>
                  <a:schemeClr val="hlink"/>
                </a:solidFill>
                <a:latin typeface="Consolas"/>
                <a:ea typeface="Consolas"/>
                <a:cs typeface="Consolas"/>
                <a:sym typeface="Consolas"/>
                <a:hlinkClick r:id="rId9"/>
              </a:rPr>
              <a:t>www.flexibee.eu/api/dokumentace/ref/</a:t>
            </a:r>
            <a:r>
              <a:rPr b="1" lang="en" sz="1700" u="sng">
                <a:solidFill>
                  <a:schemeClr val="hlink"/>
                </a:solidFill>
                <a:latin typeface="Consolas"/>
                <a:ea typeface="Consolas"/>
                <a:cs typeface="Consolas"/>
                <a:sym typeface="Consolas"/>
                <a:hlinkClick r:id="rId10"/>
              </a:rPr>
              <a:t>index</a:t>
            </a:r>
            <a:r>
              <a:rPr lang="en" sz="1700" u="sng">
                <a:solidFill>
                  <a:schemeClr val="hlink"/>
                </a:solidFill>
                <a:latin typeface="Consolas"/>
                <a:ea typeface="Consolas"/>
                <a:cs typeface="Consolas"/>
                <a:sym typeface="Consolas"/>
                <a:hlinkClick r:id="rId11"/>
              </a:rPr>
              <a:t>/</a:t>
            </a:r>
          </a:p>
          <a:p>
            <a:pPr indent="-336550" lvl="1" marL="914400" rtl="0">
              <a:lnSpc>
                <a:spcPct val="150000"/>
              </a:lnSpc>
              <a:spcBef>
                <a:spcPts val="0"/>
              </a:spcBef>
              <a:buClr>
                <a:srgbClr val="4A4A49"/>
              </a:buClr>
              <a:buSzPct val="100000"/>
              <a:buFont typeface="Consolas"/>
              <a:buChar char="○"/>
            </a:pPr>
            <a:r>
              <a:rPr lang="en" sz="1700" u="sng">
                <a:solidFill>
                  <a:schemeClr val="hlink"/>
                </a:solidFill>
                <a:latin typeface="Consolas"/>
                <a:ea typeface="Consolas"/>
                <a:cs typeface="Consolas"/>
                <a:sym typeface="Consolas"/>
                <a:hlinkClick r:id="rId12"/>
              </a:rPr>
              <a:t>www.flexibee.eu/api/dokumentace/ref/</a:t>
            </a:r>
            <a:r>
              <a:rPr b="1" lang="en" sz="1700" u="sng">
                <a:solidFill>
                  <a:schemeClr val="hlink"/>
                </a:solidFill>
                <a:latin typeface="Consolas"/>
                <a:ea typeface="Consolas"/>
                <a:cs typeface="Consolas"/>
                <a:sym typeface="Consolas"/>
                <a:hlinkClick r:id="rId13"/>
              </a:rPr>
              <a:t>individualni-cenik</a:t>
            </a:r>
            <a:r>
              <a:rPr lang="en" sz="1700" u="sng">
                <a:solidFill>
                  <a:schemeClr val="hlink"/>
                </a:solidFill>
                <a:latin typeface="Consolas"/>
                <a:ea typeface="Consolas"/>
                <a:cs typeface="Consolas"/>
                <a:sym typeface="Consolas"/>
                <a:hlinkClick r:id="rId14"/>
              </a:rPr>
              <a:t>/</a:t>
            </a:r>
          </a:p>
          <a:p>
            <a:pPr indent="-336550" lvl="1" marL="914400" rtl="0">
              <a:lnSpc>
                <a:spcPct val="150000"/>
              </a:lnSpc>
              <a:spcBef>
                <a:spcPts val="0"/>
              </a:spcBef>
              <a:buClr>
                <a:srgbClr val="4A4A49"/>
              </a:buClr>
              <a:buSzPct val="100000"/>
              <a:buFont typeface="Consolas"/>
              <a:buChar char="○"/>
            </a:pPr>
            <a:r>
              <a:rPr lang="en" sz="1700" u="sng">
                <a:solidFill>
                  <a:schemeClr val="hlink"/>
                </a:solidFill>
                <a:latin typeface="Consolas"/>
                <a:ea typeface="Consolas"/>
                <a:cs typeface="Consolas"/>
                <a:sym typeface="Consolas"/>
                <a:hlinkClick r:id="rId15"/>
              </a:rPr>
              <a:t>www.flexibee.eu/api/dokumentace/ref/</a:t>
            </a:r>
            <a:r>
              <a:rPr b="1" lang="en" sz="1700" u="sng">
                <a:solidFill>
                  <a:schemeClr val="hlink"/>
                </a:solidFill>
                <a:latin typeface="Consolas"/>
                <a:ea typeface="Consolas"/>
                <a:cs typeface="Consolas"/>
                <a:sym typeface="Consolas"/>
                <a:hlinkClick r:id="rId16"/>
              </a:rPr>
              <a:t>realizace-objednavky</a:t>
            </a:r>
            <a:r>
              <a:rPr lang="en" sz="1700" u="sng">
                <a:solidFill>
                  <a:schemeClr val="hlink"/>
                </a:solidFill>
                <a:latin typeface="Consolas"/>
                <a:ea typeface="Consolas"/>
                <a:cs typeface="Consolas"/>
                <a:sym typeface="Consolas"/>
                <a:hlinkClick r:id="rId17"/>
              </a:rPr>
              <a:t>/</a:t>
            </a:r>
          </a:p>
          <a:p>
            <a:pPr indent="-336550" lvl="1" marL="914400" rtl="0">
              <a:lnSpc>
                <a:spcPct val="150000"/>
              </a:lnSpc>
              <a:spcBef>
                <a:spcPts val="0"/>
              </a:spcBef>
              <a:buClr>
                <a:srgbClr val="4A4A49"/>
              </a:buClr>
              <a:buSzPct val="100000"/>
              <a:buFont typeface="Consolas"/>
              <a:buChar char="○"/>
            </a:pPr>
            <a:r>
              <a:rPr lang="en" sz="1700" u="sng">
                <a:solidFill>
                  <a:schemeClr val="hlink"/>
                </a:solidFill>
                <a:latin typeface="Consolas"/>
                <a:ea typeface="Consolas"/>
                <a:cs typeface="Consolas"/>
                <a:sym typeface="Consolas"/>
                <a:hlinkClick r:id="rId18"/>
              </a:rPr>
              <a:t>www.flexibee.eu/api/dokumentace/ref/</a:t>
            </a:r>
            <a:r>
              <a:rPr b="1" lang="en" sz="1700" u="sng">
                <a:solidFill>
                  <a:schemeClr val="hlink"/>
                </a:solidFill>
                <a:latin typeface="Consolas"/>
                <a:ea typeface="Consolas"/>
                <a:cs typeface="Consolas"/>
                <a:sym typeface="Consolas"/>
                <a:hlinkClick r:id="rId19"/>
              </a:rPr>
              <a:t>uzivatelske-dotazy</a:t>
            </a:r>
            <a:r>
              <a:rPr lang="en" sz="1700" u="sng">
                <a:solidFill>
                  <a:schemeClr val="hlink"/>
                </a:solidFill>
                <a:latin typeface="Consolas"/>
                <a:ea typeface="Consolas"/>
                <a:cs typeface="Consolas"/>
                <a:sym typeface="Consolas"/>
                <a:hlinkClick r:id="rId20"/>
              </a:rPr>
              <a:t>/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Typy propojení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AutoNum type="arabicPeriod"/>
            </a:pPr>
            <a:r>
              <a:rPr b="1" lang="en"/>
              <a:t>synchronizační</a:t>
            </a:r>
            <a:r>
              <a:rPr lang="en"/>
              <a:t> = e-shop má vlastní databázi a synchronizuje změny s FlexiBee</a:t>
            </a:r>
          </a:p>
          <a:p>
            <a:pPr indent="-381000" lvl="1" marL="914400" rtl="0">
              <a:spcBef>
                <a:spcPts val="0"/>
              </a:spcBef>
              <a:buClr>
                <a:srgbClr val="4A4A49"/>
              </a:buClr>
              <a:buSzPct val="80000"/>
              <a:buFont typeface="Roboto"/>
              <a:buChar char="○"/>
            </a:pPr>
            <a:r>
              <a:rPr lang="en"/>
              <a:t>doporučený způsob v cloudu</a:t>
            </a:r>
          </a:p>
          <a:p>
            <a:pPr indent="-381000" lvl="1" marL="914400" rtl="0">
              <a:spcBef>
                <a:spcPts val="0"/>
              </a:spcBef>
              <a:buClr>
                <a:srgbClr val="4A4A49"/>
              </a:buClr>
              <a:buSzPct val="80000"/>
              <a:buFont typeface="Roboto"/>
              <a:buChar char="○"/>
            </a:pPr>
            <a:r>
              <a:rPr lang="en"/>
              <a:t>vhodné zkombinovat s Web Hooks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AutoNum type="arabicPeriod"/>
            </a:pPr>
            <a:r>
              <a:rPr b="1" lang="en"/>
              <a:t>online </a:t>
            </a:r>
            <a:r>
              <a:rPr lang="en"/>
              <a:t>= každý požadavek klienta e-shopu provede dotaz do FlexiBee (FlexiBee jako backend)</a:t>
            </a:r>
          </a:p>
          <a:p>
            <a:pPr indent="-381000" lvl="1" marL="914400" rtl="0">
              <a:spcBef>
                <a:spcPts val="0"/>
              </a:spcBef>
              <a:buClr>
                <a:srgbClr val="4A4A49"/>
              </a:buClr>
              <a:buSzPct val="80000"/>
              <a:buFont typeface="Roboto"/>
              <a:buChar char="○"/>
            </a:pPr>
            <a:r>
              <a:rPr lang="en"/>
              <a:t>vhodné při provozu AFB vedle e-shopu</a:t>
            </a:r>
          </a:p>
          <a:p>
            <a:pPr indent="-381000" lvl="1" marL="914400">
              <a:spcBef>
                <a:spcPts val="0"/>
              </a:spcBef>
              <a:buClr>
                <a:srgbClr val="4A4A49"/>
              </a:buClr>
              <a:buSzPct val="80000"/>
              <a:buFont typeface="Roboto"/>
              <a:buChar char="○"/>
            </a:pPr>
            <a:r>
              <a:rPr lang="en"/>
              <a:t>doplňuje se cachováním dotazů na REST API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457200" y="1114250"/>
            <a:ext cx="8229600" cy="734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Na co využijeme AFB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457200" y="1976775"/>
            <a:ext cx="4386899" cy="4286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čtení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seznam zboží (ceník)</a:t>
            </a:r>
          </a:p>
          <a:p>
            <a:pPr indent="-381000" lvl="1" marL="914400" rtl="0">
              <a:spcBef>
                <a:spcPts val="0"/>
              </a:spcBef>
              <a:buClr>
                <a:srgbClr val="4A4A49"/>
              </a:buClr>
              <a:buSzPct val="80000"/>
              <a:buFont typeface="Roboto"/>
              <a:buChar char="○"/>
            </a:pPr>
            <a:r>
              <a:rPr lang="en"/>
              <a:t>přílohy</a:t>
            </a:r>
          </a:p>
          <a:p>
            <a:pPr indent="-381000" lvl="1" marL="914400" rtl="0">
              <a:spcBef>
                <a:spcPts val="0"/>
              </a:spcBef>
              <a:buClr>
                <a:srgbClr val="4A4A49"/>
              </a:buClr>
              <a:buSzPct val="80000"/>
              <a:buFont typeface="Roboto"/>
              <a:buChar char="○"/>
            </a:pPr>
            <a:r>
              <a:rPr lang="en"/>
              <a:t>strom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individuální ceník</a:t>
            </a:r>
          </a:p>
          <a:p>
            <a:pPr indent="-381000" lvl="1" marL="914400" rtl="0">
              <a:spcBef>
                <a:spcPts val="0"/>
              </a:spcBef>
              <a:buClr>
                <a:srgbClr val="4A4A49"/>
              </a:buClr>
              <a:buSzPct val="80000"/>
              <a:buFont typeface="Roboto"/>
              <a:buChar char="○"/>
            </a:pPr>
            <a:r>
              <a:rPr lang="en"/>
              <a:t>ceníková skupina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adresář</a:t>
            </a:r>
          </a:p>
          <a:p>
            <a:pPr indent="-381000" lvl="1" marL="914400" rtl="0">
              <a:spcBef>
                <a:spcPts val="0"/>
              </a:spcBef>
              <a:buClr>
                <a:srgbClr val="4A4A49"/>
              </a:buClr>
              <a:buSzPct val="80000"/>
              <a:buFont typeface="Roboto"/>
              <a:buChar char="○"/>
            </a:pPr>
            <a:r>
              <a:rPr lang="en"/>
              <a:t>kontakty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skladové karty</a:t>
            </a:r>
          </a:p>
        </p:txBody>
      </p:sp>
      <p:sp>
        <p:nvSpPr>
          <p:cNvPr id="62" name="Shape 62"/>
          <p:cNvSpPr txBox="1"/>
          <p:nvPr>
            <p:ph idx="2" type="body"/>
          </p:nvPr>
        </p:nvSpPr>
        <p:spPr>
          <a:xfrm>
            <a:off x="5149475" y="1976750"/>
            <a:ext cx="3482099" cy="4286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zápis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adresář</a:t>
            </a: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objednávka</a:t>
            </a:r>
          </a:p>
          <a:p>
            <a:pPr indent="-381000" lvl="1" marL="914400" rtl="0">
              <a:spcBef>
                <a:spcPts val="0"/>
              </a:spcBef>
              <a:buClr>
                <a:srgbClr val="4A4A49"/>
              </a:buClr>
              <a:buSzPct val="80000"/>
              <a:buFont typeface="Roboto"/>
              <a:buChar char="○"/>
            </a:pPr>
            <a:r>
              <a:rPr lang="en"/>
              <a:t>výzva k platbě</a:t>
            </a:r>
          </a:p>
          <a:p>
            <a:pPr indent="-381000" lvl="1" marL="914400" rtl="0">
              <a:spcBef>
                <a:spcPts val="0"/>
              </a:spcBef>
              <a:buClr>
                <a:srgbClr val="4A4A49"/>
              </a:buClr>
              <a:buSzPct val="80000"/>
              <a:buFont typeface="Roboto"/>
              <a:buChar char="○"/>
            </a:pPr>
            <a:r>
              <a:rPr lang="en"/>
              <a:t>faktura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Export seznamu zboží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GET /c/{firma}/</a:t>
            </a:r>
            <a:r>
              <a:rPr b="1" lang="en" sz="2400">
                <a:latin typeface="Consolas"/>
                <a:ea typeface="Consolas"/>
                <a:cs typeface="Consolas"/>
                <a:sym typeface="Consolas"/>
              </a:rPr>
              <a:t>cenik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/(exportNaEshop=true).xml</a:t>
            </a:r>
            <a:br>
              <a:rPr lang="en" sz="2400">
                <a:latin typeface="Consolas"/>
                <a:ea typeface="Consolas"/>
                <a:cs typeface="Consolas"/>
                <a:sym typeface="Consolas"/>
              </a:rPr>
            </a:b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?</a:t>
            </a:r>
            <a:r>
              <a:rPr i="1" lang="en" sz="2400">
                <a:latin typeface="Consolas"/>
                <a:ea typeface="Consolas"/>
                <a:cs typeface="Consolas"/>
                <a:sym typeface="Consolas"/>
              </a:rPr>
              <a:t>detail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=custom:nazev,kod,skupZboz,sumStavMj,cenaBezna,mj1,cenaZaklBezDph,cenaZaklVcDph,zaruka,mjZarukyK,popis,cenJednotka,eanKod,kratkyPopis,klicSlova,techParam,dodaciLhuta,mjDodaciLhuta</a:t>
            </a:r>
            <a:br>
              <a:rPr lang="en" sz="2400">
                <a:latin typeface="Consolas"/>
                <a:ea typeface="Consolas"/>
                <a:cs typeface="Consolas"/>
                <a:sym typeface="Consolas"/>
              </a:rPr>
            </a:b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&amp;</a:t>
            </a:r>
            <a:r>
              <a:rPr i="1" lang="en" sz="2400">
                <a:latin typeface="Consolas"/>
                <a:ea typeface="Consolas"/>
                <a:cs typeface="Consolas"/>
                <a:sym typeface="Consolas"/>
              </a:rPr>
              <a:t>relations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=poplatky,prilohy,prislustenstvi,atributy,podobne-zbozi</a:t>
            </a:r>
            <a:br>
              <a:rPr lang="en" sz="2400">
                <a:latin typeface="Consolas"/>
                <a:ea typeface="Consolas"/>
                <a:cs typeface="Consolas"/>
                <a:sym typeface="Consolas"/>
              </a:rPr>
            </a:b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&amp;</a:t>
            </a:r>
            <a:r>
              <a:rPr i="1" lang="en" sz="2400">
                <a:latin typeface="Consolas"/>
                <a:ea typeface="Consolas"/>
                <a:cs typeface="Consolas"/>
                <a:sym typeface="Consolas"/>
              </a:rPr>
              <a:t>limit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=0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Filtr pouze na dostupné a neskladové zboží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GET /c/{firma}/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cenik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/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(exportNaEshop=true and (sumStavMj gt 0 or skladove=false)).xml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?</a:t>
            </a:r>
            <a:r>
              <a:rPr i="1" lang="en">
                <a:latin typeface="Consolas"/>
                <a:ea typeface="Consolas"/>
                <a:cs typeface="Consolas"/>
                <a:sym typeface="Consolas"/>
              </a:rPr>
              <a:t>detail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…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Načtení všech příloh ceníku pro e-shop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GET /c/{firma}/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prilohy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/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(exportNaEshop=true and cenik is not empty).xml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?</a:t>
            </a:r>
            <a:r>
              <a:rPr i="1" lang="en">
                <a:latin typeface="Consolas"/>
                <a:ea typeface="Consolas"/>
                <a:cs typeface="Consolas"/>
                <a:sym typeface="Consolas"/>
              </a:rPr>
              <a:t>detail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=full&amp;</a:t>
            </a:r>
            <a:r>
              <a:rPr i="1" lang="en">
                <a:latin typeface="Consolas"/>
                <a:ea typeface="Consolas"/>
                <a:cs typeface="Consolas"/>
                <a:sym typeface="Consolas"/>
              </a:rPr>
              <a:t>limit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=0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Práce se stromem ceníku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AutoNum type="arabicPeriod"/>
            </a:pPr>
            <a:r>
              <a:rPr lang="en"/>
              <a:t>získání uzlů stromu:</a:t>
            </a:r>
            <a:br>
              <a:rPr lang="en"/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GET /c/{firma}/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strom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/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(strom='code:STR_CEN').xml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?</a:t>
            </a:r>
            <a:r>
              <a:rPr i="1" lang="en">
                <a:latin typeface="Consolas"/>
                <a:ea typeface="Consolas"/>
                <a:cs typeface="Consolas"/>
                <a:sym typeface="Consolas"/>
              </a:rPr>
              <a:t>detail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=full&amp;</a:t>
            </a:r>
            <a:r>
              <a:rPr i="1" lang="en">
                <a:latin typeface="Consolas"/>
                <a:ea typeface="Consolas"/>
                <a:cs typeface="Consolas"/>
                <a:sym typeface="Consolas"/>
              </a:rPr>
              <a:t>limit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=0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AutoNum type="arabicPeriod"/>
            </a:pPr>
            <a:r>
              <a:rPr lang="en"/>
              <a:t>umístění položek ceníku ve stromu:</a:t>
            </a:r>
            <a:br>
              <a:rPr lang="en"/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GET /c/{firma}/</a:t>
            </a:r>
            <a:r>
              <a:rPr b="1" lang="en">
                <a:latin typeface="Consolas"/>
                <a:ea typeface="Consolas"/>
                <a:cs typeface="Consolas"/>
                <a:sym typeface="Consolas"/>
              </a:rPr>
              <a:t>strom-cenik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.xml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?</a:t>
            </a:r>
            <a:r>
              <a:rPr i="1" lang="en">
                <a:latin typeface="Consolas"/>
                <a:ea typeface="Consolas"/>
                <a:cs typeface="Consolas"/>
                <a:sym typeface="Consolas"/>
              </a:rPr>
              <a:t>detail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=full&amp;</a:t>
            </a:r>
            <a:r>
              <a:rPr i="1" lang="en">
                <a:latin typeface="Consolas"/>
                <a:ea typeface="Consolas"/>
                <a:cs typeface="Consolas"/>
                <a:sym typeface="Consolas"/>
              </a:rPr>
              <a:t>limit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=0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457200" y="1114250"/>
            <a:ext cx="8229600" cy="79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Získání prodejních cen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457200" y="2290425"/>
            <a:ext cx="8229600" cy="4277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přímo z ceníku</a:t>
            </a:r>
          </a:p>
          <a:p>
            <a:pPr indent="-381000" lvl="1" marL="914400" rtl="0">
              <a:spcBef>
                <a:spcPts val="0"/>
              </a:spcBef>
              <a:buClr>
                <a:srgbClr val="4A4A49"/>
              </a:buClr>
              <a:buSzPct val="80000"/>
              <a:buFont typeface="Roboto"/>
              <a:buChar char="○"/>
            </a:pPr>
            <a:r>
              <a:rPr lang="en"/>
              <a:t>nejjednodušší možnost</a:t>
            </a:r>
          </a:p>
          <a:p>
            <a:pPr indent="-381000" lvl="1" marL="914400" rtl="0">
              <a:spcBef>
                <a:spcPts val="0"/>
              </a:spcBef>
              <a:buClr>
                <a:srgbClr val="4A4A49"/>
              </a:buClr>
              <a:buSzPct val="80000"/>
              <a:buFont typeface="Roboto"/>
              <a:buChar char="○"/>
            </a:pPr>
            <a:r>
              <a:rPr lang="en"/>
              <a:t>vlastnost cenaZakl (prodejní cena)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419100" lvl="0" marL="457200" rtl="0">
              <a:spcBef>
                <a:spcPts val="0"/>
              </a:spcBef>
              <a:buClr>
                <a:srgbClr val="4A4A49"/>
              </a:buClr>
              <a:buSzPct val="100000"/>
              <a:buFont typeface="Roboto"/>
              <a:buChar char="●"/>
            </a:pPr>
            <a:r>
              <a:rPr lang="en"/>
              <a:t>individuální ceník</a:t>
            </a:r>
          </a:p>
          <a:p>
            <a:pPr indent="-381000" lvl="1" marL="914400" rtl="0">
              <a:spcBef>
                <a:spcPts val="0"/>
              </a:spcBef>
              <a:buClr>
                <a:srgbClr val="4A4A49"/>
              </a:buClr>
              <a:buSzPct val="80000"/>
              <a:buFont typeface="Roboto"/>
              <a:buChar char="○"/>
            </a:pPr>
            <a:r>
              <a:rPr lang="en"/>
              <a:t>komplexní cenotvorba AFB</a:t>
            </a:r>
          </a:p>
          <a:p>
            <a: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A4A49"/>
              </a:buClr>
              <a:buSzPct val="80000"/>
              <a:buFont typeface="Roboto"/>
              <a:buChar char="○"/>
            </a:pPr>
            <a:r>
              <a:rPr lang="en"/>
              <a:t>pro adresář</a:t>
            </a:r>
          </a:p>
          <a:p>
            <a:pPr indent="-381000" lvl="1" marL="914400" rtl="0">
              <a:spcBef>
                <a:spcPts val="0"/>
              </a:spcBef>
              <a:buClr>
                <a:srgbClr val="4A4A49"/>
              </a:buClr>
              <a:buSzPct val="80000"/>
              <a:buFont typeface="Roboto"/>
              <a:buChar char="○"/>
            </a:pPr>
            <a:r>
              <a:rPr lang="en"/>
              <a:t>pro ceníkovou skupinu - dobře cachovatelné (omezený počet skupin)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větlý ABRA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