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25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29" Type="http://schemas.openxmlformats.org/officeDocument/2006/relationships/slide" Target="slides/slide2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2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Ještě jednou ahoj! V této prezentaci bych Vás rád seznámil s popisem řešení komunikace e-shopu s AFB.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>
                <a:solidFill>
                  <a:schemeClr val="accent2"/>
                </a:solidFill>
              </a:rPr>
              <a:t>Možná přidat pár slidů k použití: vytvoření dotazu (API / GUI), zavolání dotazu.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Load 40 kvůli zjišťování změny kontaktů podle lastUpdate periodicky 1/sec s dobou zpracování v zátěži cca 18 sec.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0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0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62" cy="2196703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984" cy="1035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984" cy="4107656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5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2.png"/></Relationships>
</file>

<file path=ppt/slides/_rels/slide24.xml.rels><?xml version="1.0" encoding="UTF-8" standalone="yes"?><Relationships xmlns="http://schemas.openxmlformats.org/package/2006/relationships"><Relationship Id="rId19" Type="http://schemas.openxmlformats.org/officeDocument/2006/relationships/hyperlink" Target="https://www.flexibee.eu/api/dokumentace/ref/uzivatelske-dotazy" TargetMode="External"/><Relationship Id="rId18" Type="http://schemas.openxmlformats.org/officeDocument/2006/relationships/hyperlink" Target="https://www.flexibee.eu/api/dokumentace/ref/uzivatelske-dotazy" TargetMode="External"/><Relationship Id="rId17" Type="http://schemas.openxmlformats.org/officeDocument/2006/relationships/hyperlink" Target="https://www.flexibee.eu/api/dokumentace/ref/realizace-objednavky" TargetMode="External"/><Relationship Id="rId16" Type="http://schemas.openxmlformats.org/officeDocument/2006/relationships/hyperlink" Target="https://www.flexibee.eu/api/dokumentace/ref/realizace-objednavky" TargetMode="External"/><Relationship Id="rId15" Type="http://schemas.openxmlformats.org/officeDocument/2006/relationships/hyperlink" Target="https://www.flexibee.eu/api/dokumentace/ref/realizace-objednavky" TargetMode="External"/><Relationship Id="rId14" Type="http://schemas.openxmlformats.org/officeDocument/2006/relationships/hyperlink" Target="https://www.flexibee.eu/api/dokumentace/ref/individualni-cenik/" TargetMode="External"/><Relationship Id="rId12" Type="http://schemas.openxmlformats.org/officeDocument/2006/relationships/hyperlink" Target="https://www.flexibee.eu/api/dokumentace/ref/individualni-cenik/" TargetMode="External"/><Relationship Id="rId2" Type="http://schemas.openxmlformats.org/officeDocument/2006/relationships/notesSlide" Target="../notesSlides/notesSlide24.xml"/><Relationship Id="rId13" Type="http://schemas.openxmlformats.org/officeDocument/2006/relationships/hyperlink" Target="https://www.flexibee.eu/api/dokumentace/ref/individualni-cenik/" TargetMode="External"/><Relationship Id="rId1" Type="http://schemas.openxmlformats.org/officeDocument/2006/relationships/slideLayout" Target="../slideLayouts/slideLayout4.xml"/><Relationship Id="rId10" Type="http://schemas.openxmlformats.org/officeDocument/2006/relationships/hyperlink" Target="https://www.flexibee.eu/api/dokumentace/ref/index/" TargetMode="External"/><Relationship Id="rId4" Type="http://schemas.openxmlformats.org/officeDocument/2006/relationships/hyperlink" Target="https://www.flexibee.eu/api/navody/napojeni-internetovy-obchod/" TargetMode="External"/><Relationship Id="rId11" Type="http://schemas.openxmlformats.org/officeDocument/2006/relationships/hyperlink" Target="https://www.flexibee.eu/api/dokumentace/ref/index/" TargetMode="External"/><Relationship Id="rId3" Type="http://schemas.openxmlformats.org/officeDocument/2006/relationships/hyperlink" Target="https://www.flexibee.eu/api/navody/napojeni-internetovy-obchod/" TargetMode="External"/><Relationship Id="rId20" Type="http://schemas.openxmlformats.org/officeDocument/2006/relationships/hyperlink" Target="https://www.flexibee.eu/api/dokumentace/ref/uzivatelske-dotazy" TargetMode="External"/><Relationship Id="rId9" Type="http://schemas.openxmlformats.org/officeDocument/2006/relationships/hyperlink" Target="https://www.flexibee.eu/api/dokumentace/ref/index/" TargetMode="External"/><Relationship Id="rId6" Type="http://schemas.openxmlformats.org/officeDocument/2006/relationships/hyperlink" Target="https://www.flexibee.eu/api/dokumentace/casto-kladene-dotazy-pro-api/" TargetMode="External"/><Relationship Id="rId5" Type="http://schemas.openxmlformats.org/officeDocument/2006/relationships/hyperlink" Target="https://www.flexibee.eu/api/navody/napojeni-internetovy-obchod/" TargetMode="External"/><Relationship Id="rId8" Type="http://schemas.openxmlformats.org/officeDocument/2006/relationships/hyperlink" Target="https://www.flexibee.eu/api/dokumentace/casto-kladene-dotazy-pro-api/" TargetMode="External"/><Relationship Id="rId7" Type="http://schemas.openxmlformats.org/officeDocument/2006/relationships/hyperlink" Target="https://www.flexibee.eu/api/dokumentace/casto-kladene-dotazy-pro-api/" TargetMode="External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Načítání cen z individuálního ceníku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GET /c/{firma}/</a:t>
            </a:r>
            <a:r>
              <a:rPr b="1" lang="en"/>
              <a:t>cenikova-skupina</a:t>
            </a:r>
            <a:r>
              <a:rPr lang="en"/>
              <a:t>/code:SKUP1/</a:t>
            </a:r>
            <a:r>
              <a:rPr b="1" lang="en"/>
              <a:t>individualni-cenik</a:t>
            </a:r>
            <a:r>
              <a:rPr lang="en"/>
              <a:t>.xml</a:t>
            </a:r>
            <a:br>
              <a:rPr lang="en"/>
            </a:br>
            <a:r>
              <a:rPr lang="en"/>
              <a:t>?</a:t>
            </a:r>
            <a:r>
              <a:rPr i="1" lang="en"/>
              <a:t>date</a:t>
            </a:r>
            <a:r>
              <a:rPr lang="en"/>
              <a:t>=datum výpočtu (výchozí je dnešek)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&amp;</a:t>
            </a:r>
            <a:r>
              <a:rPr i="1" lang="en"/>
              <a:t>currency</a:t>
            </a:r>
            <a:r>
              <a:rPr lang="en"/>
              <a:t>=požadovaná měna (např. EUR</a:t>
            </a:r>
            <a:r>
              <a:rPr lang="en">
                <a:solidFill>
                  <a:srgbClr val="4A4A49"/>
                </a:solidFill>
              </a:rPr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Nedostatky individuálního ceníku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načítání je pomalé (složitý SQL s UNIONY)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dotaz nestránkovat, cachovat, aktualizovat v noci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schází podpora obvyklých středisek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umožní rozlišení cen dle místa prodeje (e-shop / kamenný prodej)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sazba DPH není uvedena číselně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např. typSzbDph=typSzbDph.dphZakl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Stavy skladů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přímo z ceníku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součet všech dostupných skladů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pro konkrétní sklad ze skladových karet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Vytvoření objednávky ve FlexiBee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obvykle se nepoužívají přímo objednávky, ale faktury vydané ve formě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b="1" lang="en"/>
              <a:t>faktury</a:t>
            </a:r>
            <a:r>
              <a:rPr lang="en"/>
              <a:t> pro platby předem a dobírky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b="1" lang="en"/>
              <a:t>výzvy k platbě</a:t>
            </a:r>
            <a:r>
              <a:rPr lang="en"/>
              <a:t> pro platby převodem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položky dokladu mohou být </a:t>
            </a:r>
            <a:r>
              <a:rPr b="1" lang="en"/>
              <a:t>ceníkové</a:t>
            </a:r>
            <a:r>
              <a:rPr lang="en"/>
              <a:t> a případně i skladové / </a:t>
            </a:r>
            <a:r>
              <a:rPr b="1" lang="en"/>
              <a:t>neceníkové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příjemce lze vybrat z </a:t>
            </a:r>
            <a:r>
              <a:rPr b="1" lang="en"/>
              <a:t>adresáře</a:t>
            </a:r>
            <a:r>
              <a:rPr lang="en"/>
              <a:t> nebo uvést </a:t>
            </a:r>
            <a:r>
              <a:rPr b="1" lang="en"/>
              <a:t>přímo</a:t>
            </a:r>
            <a:r>
              <a:rPr lang="en"/>
              <a:t> na dokladu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Problémy s vytvářením objednávek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vytváření objednávky přes API nevytváří automaticky rezervace, přestože je tak nastaveno na typu dokladu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nutno explicitně uvést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rezervovat</a:t>
            </a:r>
            <a:r>
              <a:rPr lang="en"/>
              <a:t>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rezervovatMj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problém s výběrem skladů, když jich mám více a e-shop nemá přímo vlastní sklad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objednávka vyžaduje zadání skladu pro skladové položky =&gt; zavést sklad pro e-shop s rezervacemi do záporu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Generování faktur - realizace objednávky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457200" y="21380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&lt;objednavka-prijata&gt;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&lt;id&gt;code:OBP0004/2012&lt;/id&gt;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realizaceObj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type="faktura-vydana"&gt;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&lt;!-- parametry dokladu --&gt;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&lt;polozkyObchDokladu&gt;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&lt;polozka&gt;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  &lt;cisRad&gt;1&lt;/cisRad&gt; &lt;!--č. řádky v obj.--&gt;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  &lt;mj&gt;1&lt;/mj&gt;   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&lt;/polozka&gt;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  &lt;/polozkyObchDokladu&gt;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  &lt;/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realizaceObj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&gt;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&lt;/objednavka-prijata&gt;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Generování faktur - realizace objednávky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19856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parametry generovaného dokladu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extid, typDokl, sklad, odpocetZaloh, …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pro každou položku se musí uvést množství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pochopitelně také výrobní čísla, šarže a expirace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následuje vygenerování PDF a odeslání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hromadné odeslání faktur</a:t>
            </a:r>
          </a:p>
          <a:p>
            <a:pPr indent="-381000" lvl="2" marL="13716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■"/>
            </a:pPr>
            <a:r>
              <a:rPr lang="en"/>
              <a:t>nastavit stav odeslání na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stavMailK = stavMail.odeslat</a:t>
            </a:r>
          </a:p>
          <a:p>
            <a:pPr indent="-381000" lvl="2" marL="13716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■"/>
            </a:pPr>
            <a:r>
              <a:rPr lang="en"/>
              <a:t>vyvolat odeslání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PUT|POST /c/{firma}/faktura-vydana/automaticky-odeslat-neodeslane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Další číselníkové vlastnosti dokladu 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i="1" lang="en"/>
              <a:t>Forma dopravy</a:t>
            </a:r>
            <a:r>
              <a:rPr lang="en"/>
              <a:t>: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 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forma-dopravy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?detail=full&amp;limit=0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rtl="0">
              <a:spcBef>
                <a:spcPts val="0"/>
              </a:spcBef>
              <a:buNone/>
            </a:pPr>
            <a:r>
              <a:rPr i="1" lang="en"/>
              <a:t>Forma úhrady</a:t>
            </a:r>
            <a:r>
              <a:rPr lang="en"/>
              <a:t>: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 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forma-uhrady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?detail=full&amp;limit=0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Atributy ceníku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doplňující informace k ceníku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nelze podle nich filtrovat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lze vyřešit uloženým dotazem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problematické aktualizování (nemají extid ani kód)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Další doplňující informace ceníku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podobné zboží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příslušenství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sady a komplety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stavy ceníku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novinky, akce, výprodej, …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Příklad komunikace e-shopu s FlexiBee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Autentizace evidencí kontaktů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Nastavení jména a hesla ke kontaktu:</a:t>
            </a:r>
          </a:p>
          <a:p>
            <a:pPr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POST /c/{firma}/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kontakty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/{id}.xml</a:t>
            </a:r>
          </a:p>
          <a:p>
            <a:pPr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&lt;kontakt&gt;</a:t>
            </a:r>
          </a:p>
          <a:p>
            <a:pPr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&lt;username&gt;jan&lt;/username&gt;</a:t>
            </a:r>
          </a:p>
          <a:p>
            <a:pPr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&lt;password hash=”” salt=””&gt;heslo&lt;/password&gt;</a:t>
            </a:r>
          </a:p>
          <a:p>
            <a:pPr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&lt;/kontakt&gt;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>
              <a:latin typeface="Consolas"/>
              <a:ea typeface="Consolas"/>
              <a:cs typeface="Consolas"/>
              <a:sym typeface="Consolas"/>
            </a:endParaRPr>
          </a:p>
          <a:p>
            <a:pPr rtl="0">
              <a:spcBef>
                <a:spcPts val="0"/>
              </a:spcBef>
              <a:buNone/>
            </a:pPr>
            <a:r>
              <a:rPr lang="en"/>
              <a:t>Ověření autentizace: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POST /c/{firma}/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kontakty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/{id}/authenticate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username=jan&amp;password=heslo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Uživatelské SQL dotazy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⊕"/>
            </a:pPr>
            <a:r>
              <a:rPr lang="en"/>
              <a:t>získání údajů nedostupných přes REST API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⊕"/>
            </a:pPr>
            <a:r>
              <a:rPr lang="en"/>
              <a:t>optimalizace čtení dat z AFB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⊖"/>
            </a:pPr>
            <a:r>
              <a:rPr lang="en"/>
              <a:t>nutná znalost databázového schéma AFB</a:t>
            </a:r>
          </a:p>
          <a:p>
            <a:pPr indent="-419100" lvl="0" marL="45720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⊖"/>
            </a:pPr>
            <a:r>
              <a:rPr lang="en"/>
              <a:t>nezaručujeme stabilitu databázového schéma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Volání uživatelského dotazu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GET|POST /c/{firma}/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uzivatelsky-dotaz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/{id}/call.{xml|json}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?parametry=hodnoty...</a:t>
            </a:r>
          </a:p>
          <a:p>
            <a:pPr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&amp;detail/start/limit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Závěrečné shrnutí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optimalizujte dotazy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používejte Web Hooks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neútočte na API ;-)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5029" y="3886200"/>
            <a:ext cx="4733925" cy="266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Dokumentace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36550" lvl="0" marL="4572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Consolas"/>
              <a:buChar char="●"/>
            </a:pP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3"/>
              </a:rPr>
              <a:t>www.flexibee.eu/api/navody/</a:t>
            </a:r>
            <a:r>
              <a:rPr b="1"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4"/>
              </a:rPr>
              <a:t>napojeni-internetovy-obchod</a:t>
            </a: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5"/>
              </a:rPr>
              <a:t>/</a:t>
            </a:r>
          </a:p>
          <a:p>
            <a:pPr indent="-336550" lvl="0" marL="4572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Consolas"/>
              <a:buChar char="●"/>
            </a:pP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6"/>
              </a:rPr>
              <a:t>www.flexibee.eu/api/dokumentace/</a:t>
            </a:r>
            <a:r>
              <a:rPr b="1"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7"/>
              </a:rPr>
              <a:t>casto-kladene-dotazy-pro-api</a:t>
            </a: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8"/>
              </a:rPr>
              <a:t>/</a:t>
            </a:r>
          </a:p>
          <a:p>
            <a:pPr indent="-336550" lvl="0" marL="4572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Consolas"/>
              <a:buChar char="●"/>
            </a:pP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9"/>
              </a:rPr>
              <a:t>www.flexibee.eu/api/dokumentace/ref/</a:t>
            </a:r>
            <a:r>
              <a:rPr b="1"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0"/>
              </a:rPr>
              <a:t>index</a:t>
            </a: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1"/>
              </a:rPr>
              <a:t>/</a:t>
            </a:r>
          </a:p>
          <a:p>
            <a:pPr indent="-336550" lvl="1" marL="9144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Consolas"/>
              <a:buChar char="○"/>
            </a:pP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2"/>
              </a:rPr>
              <a:t>www.flexibee.eu/api/dokumentace/ref/</a:t>
            </a:r>
            <a:r>
              <a:rPr b="1"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3"/>
              </a:rPr>
              <a:t>individualni-cenik</a:t>
            </a: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4"/>
              </a:rPr>
              <a:t>/</a:t>
            </a:r>
          </a:p>
          <a:p>
            <a:pPr indent="-336550" lvl="1" marL="9144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Consolas"/>
              <a:buChar char="○"/>
            </a:pP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5"/>
              </a:rPr>
              <a:t>www.flexibee.eu/api/dokumentace/ref/</a:t>
            </a:r>
            <a:r>
              <a:rPr b="1"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6"/>
              </a:rPr>
              <a:t>realizace-objednavky</a:t>
            </a: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7"/>
              </a:rPr>
              <a:t>/</a:t>
            </a:r>
          </a:p>
          <a:p>
            <a:pPr indent="-336550" lvl="1" marL="9144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Consolas"/>
              <a:buChar char="○"/>
            </a:pP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8"/>
              </a:rPr>
              <a:t>www.flexibee.eu/api/dokumentace/ref/</a:t>
            </a:r>
            <a:r>
              <a:rPr b="1"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19"/>
              </a:rPr>
              <a:t>uzivatelske-dotazy</a:t>
            </a:r>
            <a:r>
              <a:rPr lang="en" sz="17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20"/>
              </a:rPr>
              <a:t>/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Typy propojení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b="1" lang="en"/>
              <a:t>synchronizační</a:t>
            </a:r>
            <a:r>
              <a:rPr lang="en"/>
              <a:t> = e-shop má vlastní databázi a synchronizuje změny s FlexiBee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doporučený způsob v cloudu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vhodné zkombinovat s Web Hooks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b="1" lang="en"/>
              <a:t>online </a:t>
            </a:r>
            <a:r>
              <a:rPr lang="en"/>
              <a:t>= každý požadavek klienta e-shopu provede dotaz do FlexiBee (FlexiBee jako backend)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vhodné při provozu AFB vedle e-shopu</a:t>
            </a:r>
          </a:p>
          <a:p>
            <a:pPr indent="-381000" lvl="1" marL="91440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doplňuje se cachováním dotazů na REST API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Na co využijeme AFB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976775"/>
            <a:ext cx="4386899" cy="4286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čtení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seznam zboží (ceník)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přílohy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strom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individuální ceník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ceníková skupina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adresář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kontakty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skladové karty</a:t>
            </a:r>
          </a:p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5149475" y="1976750"/>
            <a:ext cx="3482099" cy="4286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zápis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adresář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objednávka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výzva k platbě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faktura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Export seznamu zboží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cenik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/(exportNaEshop=true).xml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?</a:t>
            </a:r>
            <a:r>
              <a:rPr i="1" lang="en" sz="2400">
                <a:latin typeface="Consolas"/>
                <a:ea typeface="Consolas"/>
                <a:cs typeface="Consolas"/>
                <a:sym typeface="Consolas"/>
              </a:rPr>
              <a:t>detail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=custom:nazev,kod,skupZboz,sumStavMj,cenaBezna,mj1,cenaZaklBezDph,cenaZaklVcDph,zaruka,mjZarukyK,popis,cenJednotka,eanKod,kratkyPopis,klicSlova,techParam,dodaciLhuta,mjDodaciLhuta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i="1" lang="en" sz="2400">
                <a:latin typeface="Consolas"/>
                <a:ea typeface="Consolas"/>
                <a:cs typeface="Consolas"/>
                <a:sym typeface="Consolas"/>
              </a:rPr>
              <a:t>relations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=poplatky,prilohy,prislustenstvi,atributy,podobne-zbozi</a:t>
            </a:r>
            <a:br>
              <a:rPr lang="en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i="1" lang="en" sz="2400">
                <a:latin typeface="Consolas"/>
                <a:ea typeface="Consolas"/>
                <a:cs typeface="Consolas"/>
                <a:sym typeface="Consolas"/>
              </a:rPr>
              <a:t>limit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=0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Filtr pouze na dostupné a neskladové zboží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cenik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(exportNaEshop=true and (sumStavMj gt 0 or skladove=false)).xml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?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detail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…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Načtení všech příloh ceníku pro e-shop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prilohy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(exportNaEshop=true and cenik is not empty).xml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?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detail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=full&amp;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limit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=0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Práce se stromem ceníku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získání uzlů stromu:</a:t>
            </a:r>
            <a:br>
              <a:rPr lang="en"/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strom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(strom='code:STR_CEN').xml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?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detail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=full&amp;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limit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=0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umístění položek ceníku ve stromu:</a:t>
            </a:r>
            <a:br>
              <a:rPr lang="en"/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strom-cenik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?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detail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=full&amp;</a:t>
            </a:r>
            <a:r>
              <a:rPr i="1" lang="en">
                <a:latin typeface="Consolas"/>
                <a:ea typeface="Consolas"/>
                <a:cs typeface="Consolas"/>
                <a:sym typeface="Consolas"/>
              </a:rPr>
              <a:t>limit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=0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Získání prodejních cen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přímo z ceníku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nejjednodušší možnost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vlastnost cenaZakl (prodejní cena)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individuální ceník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komplexní cenotvorba AFB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pro adresář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pro ceníkovou skupinu - dobře cachovatelné (omezený počet skupin)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