
<file path=[Content_Types].xml><?xml version="1.0" encoding="utf-8"?>
<Types xmlns="http://schemas.openxmlformats.org/package/2006/content-types">
  <Default ContentType="application/vnd.openxmlformats-package.relationships+xml" Extension="rels"/>
  <Default ContentType="image/png" Extension="png"/>
  <Default ContentType="application/xml" Extension="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8.xml"/>
  <Override ContentType="application/vnd.openxmlformats-officedocument.presentationml.slide+xml" PartName="/ppt/slides/slide10.xml"/>
  <Override ContentType="application/vnd.openxmlformats-officedocument.presentationml.slide+xml" PartName="/ppt/slides/slide4.xml"/>
  <Override ContentType="application/vnd.openxmlformats-officedocument.presentationml.slide+xml" PartName="/ppt/slides/slide14.xml"/>
  <Override ContentType="application/vnd.openxmlformats-officedocument.presentationml.slide+xml" PartName="/ppt/slides/slide11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6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68580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2" Type="http://schemas.openxmlformats.org/officeDocument/2006/relationships/slide" Target="slides/slide7.xml"/><Relationship Id="rId2" Type="http://schemas.openxmlformats.org/officeDocument/2006/relationships/presProps" Target="presProps.xml"/><Relationship Id="rId13" Type="http://schemas.openxmlformats.org/officeDocument/2006/relationships/slide" Target="slides/slide8.xml"/><Relationship Id="rId1" Type="http://schemas.openxmlformats.org/officeDocument/2006/relationships/theme" Target="theme/theme3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3" Type="http://schemas.openxmlformats.org/officeDocument/2006/relationships/tableStyles" Target="tableStyles.xml"/><Relationship Id="rId20" Type="http://schemas.openxmlformats.org/officeDocument/2006/relationships/slide" Target="slides/slide15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2" Type="http://schemas.openxmlformats.org/officeDocument/2006/relationships/image" Target="../media/image0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2" Type="http://schemas.openxmlformats.org/officeDocument/2006/relationships/image" Target="../media/image09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2" Type="http://schemas.openxmlformats.org/officeDocument/2006/relationships/image" Target="../media/image0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2" Type="http://schemas.openxmlformats.org/officeDocument/2006/relationships/image" Target="../media/image00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2" Type="http://schemas.openxmlformats.org/officeDocument/2006/relationships/image" Target="../media/image0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2" Type="http://schemas.openxmlformats.org/officeDocument/2006/relationships/image" Target="../media/image0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2" Type="http://schemas.openxmlformats.org/officeDocument/2006/relationships/image" Target="../media/image0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Název produktu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Vhodné pro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Výh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Zákazníci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Poděkování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- Center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1125140" y="2330648"/>
            <a:ext cx="7358099" cy="2196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4275" lIns="64275" rIns="64275" tIns="64275"/>
          <a:lstStyle>
            <a:lvl1pPr marL="0" marR="0" rtl="0">
              <a:spcBef>
                <a:spcPts val="0"/>
              </a:spcBef>
              <a:buSzPct val="100000"/>
              <a:defRPr sz="1000"/>
            </a:lvl1pPr>
            <a:lvl2pPr rtl="0">
              <a:spcBef>
                <a:spcPts val="0"/>
              </a:spcBef>
              <a:buSzPct val="100000"/>
              <a:defRPr sz="1000"/>
            </a:lvl2pPr>
            <a:lvl3pPr rtl="0">
              <a:spcBef>
                <a:spcPts val="0"/>
              </a:spcBef>
              <a:buSzPct val="100000"/>
              <a:defRPr sz="1000"/>
            </a:lvl3pPr>
            <a:lvl4pPr rtl="0">
              <a:spcBef>
                <a:spcPts val="0"/>
              </a:spcBef>
              <a:buSzPct val="100000"/>
              <a:defRPr sz="1000"/>
            </a:lvl4pPr>
            <a:lvl5pPr rtl="0">
              <a:spcBef>
                <a:spcPts val="0"/>
              </a:spcBef>
              <a:buSzPct val="100000"/>
              <a:defRPr sz="1000"/>
            </a:lvl5pPr>
            <a:lvl6pPr rtl="0">
              <a:spcBef>
                <a:spcPts val="0"/>
              </a:spcBef>
              <a:buSzPct val="100000"/>
              <a:defRPr sz="1000"/>
            </a:lvl6pPr>
            <a:lvl7pPr rtl="0">
              <a:spcBef>
                <a:spcPts val="0"/>
              </a:spcBef>
              <a:buSzPct val="100000"/>
              <a:defRPr sz="1000"/>
            </a:lvl7pPr>
            <a:lvl8pPr rtl="0">
              <a:spcBef>
                <a:spcPts val="0"/>
              </a:spcBef>
              <a:buSzPct val="100000"/>
              <a:defRPr sz="1000"/>
            </a:lvl8pPr>
            <a:lvl9pPr rtl="0">
              <a:spcBef>
                <a:spcPts val="0"/>
              </a:spcBef>
              <a:buSzPct val="100000"/>
              <a:defRPr sz="1000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&amp; Bullets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1437679" y="107156"/>
            <a:ext cx="6732899" cy="1035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4275" lIns="64275" rIns="64275" tIns="64275"/>
          <a:lstStyle>
            <a:lvl1pPr marL="0" marR="0" rtl="0">
              <a:spcBef>
                <a:spcPts val="0"/>
              </a:spcBef>
              <a:buSzPct val="100000"/>
              <a:defRPr sz="1000"/>
            </a:lvl1pPr>
            <a:lvl2pPr rtl="0">
              <a:spcBef>
                <a:spcPts val="0"/>
              </a:spcBef>
              <a:buSzPct val="100000"/>
              <a:defRPr sz="1000"/>
            </a:lvl2pPr>
            <a:lvl3pPr rtl="0">
              <a:spcBef>
                <a:spcPts val="0"/>
              </a:spcBef>
              <a:buSzPct val="100000"/>
              <a:defRPr sz="1000"/>
            </a:lvl3pPr>
            <a:lvl4pPr rtl="0">
              <a:spcBef>
                <a:spcPts val="0"/>
              </a:spcBef>
              <a:buSzPct val="100000"/>
              <a:defRPr sz="1000"/>
            </a:lvl4pPr>
            <a:lvl5pPr rtl="0">
              <a:spcBef>
                <a:spcPts val="0"/>
              </a:spcBef>
              <a:buSzPct val="100000"/>
              <a:defRPr sz="1000"/>
            </a:lvl5pPr>
            <a:lvl6pPr rtl="0">
              <a:spcBef>
                <a:spcPts val="0"/>
              </a:spcBef>
              <a:buSzPct val="100000"/>
              <a:defRPr sz="1000"/>
            </a:lvl6pPr>
            <a:lvl7pPr rtl="0">
              <a:spcBef>
                <a:spcPts val="0"/>
              </a:spcBef>
              <a:buSzPct val="100000"/>
              <a:defRPr sz="1000"/>
            </a:lvl7pPr>
            <a:lvl8pPr rtl="0">
              <a:spcBef>
                <a:spcPts val="0"/>
              </a:spcBef>
              <a:buSzPct val="100000"/>
              <a:defRPr sz="1000"/>
            </a:lvl8pPr>
            <a:lvl9pPr rtl="0">
              <a:spcBef>
                <a:spcPts val="0"/>
              </a:spcBef>
              <a:buSzPct val="100000"/>
              <a:defRPr sz="1000"/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1437679" y="1928812"/>
            <a:ext cx="6732899" cy="4107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4275" lIns="64275" rIns="64275" tIns="64275"/>
          <a:lstStyle>
            <a:lvl1pPr indent="-317500" marL="520700" marR="0" rtl="0">
              <a:spcBef>
                <a:spcPts val="2800"/>
              </a:spcBef>
              <a:buSzPct val="100000"/>
              <a:defRPr sz="1000"/>
            </a:lvl1pPr>
            <a:lvl2pPr indent="-317500" marL="876300" marR="0" rtl="0">
              <a:spcBef>
                <a:spcPts val="2800"/>
              </a:spcBef>
              <a:buSzPct val="100000"/>
              <a:defRPr sz="1000"/>
            </a:lvl2pPr>
            <a:lvl3pPr indent="-317500" marL="1244600" marR="0" rtl="0">
              <a:spcBef>
                <a:spcPts val="2800"/>
              </a:spcBef>
              <a:buSzPct val="100000"/>
              <a:defRPr sz="1000"/>
            </a:lvl3pPr>
            <a:lvl4pPr indent="-317500" marL="1612900" marR="0" rtl="0">
              <a:spcBef>
                <a:spcPts val="2800"/>
              </a:spcBef>
              <a:buSzPct val="100000"/>
              <a:defRPr sz="1000"/>
            </a:lvl4pPr>
            <a:lvl5pPr indent="-317500" marL="1981200" marR="0" rtl="0">
              <a:spcBef>
                <a:spcPts val="2800"/>
              </a:spcBef>
              <a:buSzPct val="100000"/>
              <a:defRPr sz="1000"/>
            </a:lvl5pPr>
            <a:lvl6pPr rtl="0">
              <a:spcBef>
                <a:spcPts val="0"/>
              </a:spcBef>
              <a:buSzPct val="100000"/>
              <a:defRPr sz="1000"/>
            </a:lvl6pPr>
            <a:lvl7pPr rtl="0">
              <a:spcBef>
                <a:spcPts val="0"/>
              </a:spcBef>
              <a:buSzPct val="100000"/>
              <a:defRPr sz="1000"/>
            </a:lvl7pPr>
            <a:lvl8pPr rtl="0">
              <a:spcBef>
                <a:spcPts val="0"/>
              </a:spcBef>
              <a:buSzPct val="100000"/>
              <a:defRPr sz="1000"/>
            </a:lvl8pPr>
            <a:lvl9pPr rtl="0">
              <a:spcBef>
                <a:spcPts val="0"/>
              </a:spcBef>
              <a:buSzPct val="100000"/>
              <a:defRPr sz="10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685800" y="2111125"/>
            <a:ext cx="7772400" cy="21335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685800" y="4412827"/>
            <a:ext cx="7772400" cy="1034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Název aktuální kapitol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ctrTitle"/>
          </p:nvPr>
        </p:nvSpPr>
        <p:spPr>
          <a:xfrm>
            <a:off x="685800" y="2281575"/>
            <a:ext cx="7772400" cy="1839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rtl="0" algn="ctr">
              <a:spcBef>
                <a:spcPts val="0"/>
              </a:spcBef>
              <a:defRPr/>
            </a:lvl1pPr>
            <a:lvl2pPr rtl="0" algn="ctr">
              <a:spcBef>
                <a:spcPts val="0"/>
              </a:spcBef>
              <a:buSzPct val="100000"/>
              <a:defRPr sz="4800"/>
            </a:lvl2pPr>
            <a:lvl3pPr rtl="0" algn="ctr">
              <a:spcBef>
                <a:spcPts val="0"/>
              </a:spcBef>
              <a:buSzPct val="100000"/>
              <a:defRPr sz="4800"/>
            </a:lvl3pPr>
            <a:lvl4pPr rtl="0" algn="ctr">
              <a:spcBef>
                <a:spcPts val="0"/>
              </a:spcBef>
              <a:buSzPct val="100000"/>
              <a:defRPr sz="4800"/>
            </a:lvl4pPr>
            <a:lvl5pPr rtl="0" algn="ctr">
              <a:spcBef>
                <a:spcPts val="0"/>
              </a:spcBef>
              <a:buSzPct val="100000"/>
              <a:defRPr sz="4800"/>
            </a:lvl5pPr>
            <a:lvl6pPr rtl="0" algn="ctr">
              <a:spcBef>
                <a:spcPts val="0"/>
              </a:spcBef>
              <a:buSzPct val="100000"/>
              <a:defRPr sz="4800"/>
            </a:lvl6pPr>
            <a:lvl7pPr rtl="0" algn="ctr">
              <a:spcBef>
                <a:spcPts val="0"/>
              </a:spcBef>
              <a:buSzPct val="100000"/>
              <a:defRPr sz="4800"/>
            </a:lvl7pPr>
            <a:lvl8pPr rtl="0" algn="ctr">
              <a:spcBef>
                <a:spcPts val="0"/>
              </a:spcBef>
              <a:buSzPct val="100000"/>
              <a:defRPr sz="4800"/>
            </a:lvl8pPr>
            <a:lvl9pPr rtl="0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 rtl="0">
              <a:spcBef>
                <a:spcPts val="0"/>
              </a:spcBef>
              <a:buNone/>
              <a:defRPr/>
            </a:lvl1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457200" y="1114250"/>
            <a:ext cx="8229600" cy="7340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57200" y="2281575"/>
            <a:ext cx="3994500" cy="42863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692275" y="2281550"/>
            <a:ext cx="3994500" cy="42863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457200" y="1114250"/>
            <a:ext cx="8229600" cy="7340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idx="1" type="body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odul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5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" Type="http://schemas.openxmlformats.org/officeDocument/2006/relationships/image" Target="../media/image02.png"/><Relationship Id="rId4" Type="http://schemas.openxmlformats.org/officeDocument/2006/relationships/slideLayout" Target="../slideLayouts/slideLayout3.xml"/><Relationship Id="rId10" Type="http://schemas.openxmlformats.org/officeDocument/2006/relationships/slideLayout" Target="../slideLayouts/slideLayout9.xml"/><Relationship Id="rId3" Type="http://schemas.openxmlformats.org/officeDocument/2006/relationships/slideLayout" Target="../slideLayouts/slideLayout2.xml"/><Relationship Id="rId11" Type="http://schemas.openxmlformats.org/officeDocument/2006/relationships/slideLayout" Target="../slideLayouts/slideLayout10.xml"/><Relationship Id="rId9" Type="http://schemas.openxmlformats.org/officeDocument/2006/relationships/slideLayout" Target="../slideLayouts/slideLayout8.xml"/><Relationship Id="rId6" Type="http://schemas.openxmlformats.org/officeDocument/2006/relationships/slideLayout" Target="../slideLayouts/slideLayout5.xml"/><Relationship Id="rId5" Type="http://schemas.openxmlformats.org/officeDocument/2006/relationships/slideLayout" Target="../slideLayouts/slideLayout4.xml"/><Relationship Id="rId8" Type="http://schemas.openxmlformats.org/officeDocument/2006/relationships/slideLayout" Target="../slideLayouts/slideLayout7.xml"/><Relationship Id="rId7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1114250"/>
            <a:ext cx="8229600" cy="7340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None/>
              <a:defRPr b="1" sz="30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rgbClr val="4A4A49"/>
              </a:buClr>
              <a:buSzPct val="100000"/>
              <a:buFont typeface="Roboto"/>
              <a:buChar char="●"/>
              <a:defRPr sz="30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>
              <a:spcBef>
                <a:spcPts val="480"/>
              </a:spcBef>
              <a:buClr>
                <a:srgbClr val="4A4A49"/>
              </a:buClr>
              <a:buSzPct val="100000"/>
              <a:buFont typeface="Roboto"/>
              <a:buChar char="○"/>
              <a:defRPr sz="24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>
              <a:spcBef>
                <a:spcPts val="480"/>
              </a:spcBef>
              <a:buClr>
                <a:srgbClr val="4A4A49"/>
              </a:buClr>
              <a:buSzPct val="100000"/>
              <a:buFont typeface="Roboto"/>
              <a:buChar char="■"/>
              <a:defRPr sz="24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●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○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■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●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○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■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flexibee.eu/download/report/iReport-2.0.2.zip" TargetMode="External"/><Relationship Id="rId3" Type="http://schemas.openxmlformats.org/officeDocument/2006/relationships/hyperlink" Target="https://www.flexibee.eu/podpora/dokumentace/napoveda/uzivatelske_reporty/" TargetMode="External"/><Relationship Id="rId5" Type="http://schemas.openxmlformats.org/officeDocument/2006/relationships/hyperlink" Target="http://www.flexibee.eu/download/report/winstrom-reports-src.zip" TargetMode="Externa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3" Type="http://schemas.openxmlformats.org/officeDocument/2006/relationships/image" Target="../media/image06.png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3" Type="http://schemas.openxmlformats.org/officeDocument/2006/relationships/image" Target="../media/image04.png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3" Type="http://schemas.openxmlformats.org/officeDocument/2006/relationships/hyperlink" Target="https://demo.flexibee.eu/c/demo/evidence-list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Parametry</a:t>
            </a:r>
          </a:p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 sz="2000"/>
              <a:t>_LOCALE</a:t>
            </a:r>
          </a:p>
          <a:p>
            <a:pPr indent="-3556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-"/>
            </a:pPr>
            <a:r>
              <a:rPr lang="cs" sz="2000"/>
              <a:t>přístup k lokalizovaným textům ve FlexiBee</a:t>
            </a:r>
          </a:p>
          <a:p>
            <a:pPr rtl="0">
              <a:spcBef>
                <a:spcPts val="0"/>
              </a:spcBef>
              <a:buNone/>
            </a:pPr>
            <a:r>
              <a:rPr lang="cs" sz="2000"/>
              <a:t>_PROJECT</a:t>
            </a:r>
          </a:p>
          <a:p>
            <a:pPr indent="-3556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-"/>
            </a:pPr>
            <a:r>
              <a:rPr lang="cs" sz="2000"/>
              <a:t>přístup k informacím o firmě a uživateli</a:t>
            </a:r>
          </a:p>
          <a:p>
            <a:pPr rtl="0">
              <a:spcBef>
                <a:spcPts val="0"/>
              </a:spcBef>
              <a:buNone/>
            </a:pPr>
            <a:r>
              <a:rPr lang="cs" sz="2000"/>
              <a:t>_LOADER</a:t>
            </a:r>
          </a:p>
          <a:p>
            <a:pPr indent="-3556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-"/>
            </a:pPr>
            <a:r>
              <a:rPr lang="cs" sz="2000"/>
              <a:t>pomocný objekt (sumovaná, rozšířená sestava, subreporty… )</a:t>
            </a:r>
          </a:p>
          <a:p>
            <a:pPr rtl="0">
              <a:spcBef>
                <a:spcPts val="0"/>
              </a:spcBef>
              <a:buNone/>
            </a:pPr>
            <a:r>
              <a:rPr lang="cs" sz="2000"/>
              <a:t>_ADAPTER</a:t>
            </a:r>
          </a:p>
          <a:p>
            <a:pPr indent="-3556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-"/>
            </a:pPr>
            <a:r>
              <a:rPr lang="cs" sz="2000"/>
              <a:t>načítání obrázků, volání uživatelských dotazů, … 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Proměnné</a:t>
            </a:r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 sz="2000"/>
              <a:t>Mezisoučty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Skupiny reportu</a:t>
            </a:r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 sz="2000"/>
              <a:t>Zobrazení mezisoučtů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2000"/>
              <a:t>Záhlaví a zápatí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Subreporty</a:t>
            </a:r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 sz="2000"/>
              <a:t>Vkládání společné části do různých reportů (hlavička faktury).</a:t>
            </a:r>
          </a:p>
          <a:p>
            <a:pPr rtl="0">
              <a:spcBef>
                <a:spcPts val="0"/>
              </a:spcBef>
              <a:buNone/>
            </a:pPr>
            <a:r>
              <a:rPr lang="cs" sz="2000"/>
              <a:t>Iterování nad kolekcí (přehled položek).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000"/>
          </a:p>
          <a:p>
            <a:pPr rtl="0">
              <a:spcBef>
                <a:spcPts val="0"/>
              </a:spcBef>
              <a:buNone/>
            </a:pPr>
            <a:r>
              <a:rPr lang="cs" sz="2000"/>
              <a:t>$P{_LOADER}.getSubreport( "subreportName.jasper" )</a:t>
            </a:r>
          </a:p>
          <a:p>
            <a:pPr rtl="0">
              <a:spcBef>
                <a:spcPts val="0"/>
              </a:spcBef>
              <a:buNone/>
            </a:pPr>
            <a:r>
              <a:rPr lang="cs" sz="2000"/>
              <a:t>$P{_LOADER}.getSubreport( "db:subreportName" )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000"/>
          </a:p>
          <a:p>
            <a:pPr lvl="0" rtl="0">
              <a:spcBef>
                <a:spcPts val="0"/>
              </a:spcBef>
              <a:buNone/>
            </a:pPr>
            <a:r>
              <a:rPr lang="cs" sz="2000"/>
              <a:t>Předávání parametrů a správná Data Source Expression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Licence</a:t>
            </a:r>
          </a:p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 sz="2000"/>
              <a:t>Zdarma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2000"/>
              <a:t>Není možné k licencím Mini a One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type="ctrTitle"/>
          </p:nvPr>
        </p:nvSpPr>
        <p:spPr>
          <a:xfrm>
            <a:off x="685800" y="2111125"/>
            <a:ext cx="7772400" cy="21335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Uživatelské tisky</a:t>
            </a:r>
          </a:p>
        </p:txBody>
      </p:sp>
      <p:sp>
        <p:nvSpPr>
          <p:cNvPr id="49" name="Shape 49"/>
          <p:cNvSpPr txBox="1"/>
          <p:nvPr>
            <p:ph idx="1" type="subTitle"/>
          </p:nvPr>
        </p:nvSpPr>
        <p:spPr>
          <a:xfrm>
            <a:off x="685800" y="4412827"/>
            <a:ext cx="7772400" cy="1034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685800" y="2281575"/>
            <a:ext cx="7772400" cy="1839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/>
              <a:t>JasperReports 4.7.0</a:t>
            </a:r>
          </a:p>
          <a:p>
            <a:pPr rtl="0">
              <a:spcBef>
                <a:spcPts val="0"/>
              </a:spcBef>
              <a:buNone/>
            </a:pPr>
            <a:r>
              <a:rPr lang="cs"/>
              <a:t>a</a:t>
            </a:r>
          </a:p>
          <a:p>
            <a:pPr>
              <a:spcBef>
                <a:spcPts val="0"/>
              </a:spcBef>
              <a:buNone/>
            </a:pPr>
            <a:r>
              <a:rPr lang="cs"/>
              <a:t>iReport 2.0.2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iReport 2.0.2</a:t>
            </a:r>
          </a:p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Nápověda: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cs" sz="18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3"/>
              </a:rPr>
              <a:t>https://www.flexibee.eu/podpora/dokumentace/napoveda/uzivatelske_reporty/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iReport: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cs" sz="18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4"/>
              </a:rPr>
              <a:t>http://www.flexibee.eu/download/report/iReport-2.0.2.zip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Vzorové tiskové sestavy: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cs" sz="1800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5"/>
              </a:rPr>
              <a:t>http://www.flexibee.eu/download/report/winstrom-reports-src.zip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iReport 2.0.2</a:t>
            </a:r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 sz="2000"/>
              <a:t>Nahrát soubory winstrom-*.jar do adresáře lib.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000"/>
          </a:p>
          <a:p>
            <a:pPr rtl="0">
              <a:spcBef>
                <a:spcPts val="0"/>
              </a:spcBef>
              <a:buNone/>
            </a:pPr>
            <a:r>
              <a:rPr lang="cs" sz="2000"/>
              <a:t>Soubory winstrom-*.jar naleznete:</a:t>
            </a:r>
          </a:p>
          <a:p>
            <a:pPr indent="-3556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AutoNum type="alphaLcPeriod"/>
            </a:pPr>
            <a:r>
              <a:rPr lang="cs" sz="2000"/>
              <a:t>$HOME/.winstrom/cache/${verze}/</a:t>
            </a:r>
          </a:p>
          <a:p>
            <a:pPr indent="-3556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AutoNum type="alphaLcPeriod"/>
            </a:pPr>
            <a:r>
              <a:rPr lang="cs" sz="2000"/>
              <a:t>$FlexiBeeDir/lib/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000"/>
          </a:p>
          <a:p>
            <a:pPr rtl="0">
              <a:spcBef>
                <a:spcPts val="0"/>
              </a:spcBef>
              <a:buNone/>
            </a:pPr>
            <a:r>
              <a:rPr lang="cs" sz="2000"/>
              <a:t>Spustit iReport.</a:t>
            </a:r>
          </a:p>
          <a:p>
            <a:pPr rtl="0">
              <a:spcBef>
                <a:spcPts val="0"/>
              </a:spcBef>
              <a:buNone/>
            </a:pPr>
            <a:r>
              <a:rPr lang="cs" sz="2000"/>
              <a:t>Windows: iReport.exe</a:t>
            </a:r>
          </a:p>
          <a:p>
            <a:pPr lvl="0">
              <a:spcBef>
                <a:spcPts val="0"/>
              </a:spcBef>
              <a:buNone/>
            </a:pPr>
            <a:r>
              <a:rPr lang="cs" sz="2000"/>
              <a:t>Linux a Mac OS X: iReport.sh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Shape 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8637" y="824200"/>
            <a:ext cx="8046725" cy="5872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iReport 4.7.0</a:t>
            </a:r>
          </a:p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 sz="2000"/>
              <a:t>Spustit iReport.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cs" sz="2000"/>
              <a:t>Windows: bin/iReport.exe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2000"/>
              <a:t>Linux a Mac OS X: bin/iReport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2000"/>
          </a:p>
          <a:p>
            <a:pPr rtl="0">
              <a:spcBef>
                <a:spcPts val="0"/>
              </a:spcBef>
              <a:buNone/>
            </a:pPr>
            <a:r>
              <a:rPr lang="cs" sz="2000"/>
              <a:t>Do Classpath nahrát soubory winstrom-*.jar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2000"/>
              <a:t>a binding-1.1.1b-modified.jar.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000"/>
          </a:p>
          <a:p>
            <a:pPr lvl="0" rtl="0">
              <a:spcBef>
                <a:spcPts val="0"/>
              </a:spcBef>
              <a:buNone/>
            </a:pPr>
            <a:r>
              <a:rPr lang="cs" sz="2000"/>
              <a:t>Soubory winstrom-*.jar a binding-1.1.1b-modified.jar naleznete:</a:t>
            </a:r>
          </a:p>
          <a:p>
            <a:pPr indent="-3556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AutoNum type="alphaLcPeriod"/>
            </a:pPr>
            <a:r>
              <a:rPr lang="cs" sz="2000"/>
              <a:t>$HOME/.winstrom/cache/${verze}/</a:t>
            </a:r>
          </a:p>
          <a:p>
            <a:pPr indent="-3556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AutoNum type="alphaLcPeriod"/>
            </a:pPr>
            <a:r>
              <a:rPr lang="cs" sz="2000"/>
              <a:t>$FlexiBeeDir/lib/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Shape 8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2750" y="941100"/>
            <a:ext cx="8718501" cy="55898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Položky</a:t>
            </a:r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 sz="2000"/>
              <a:t>Možnost přidat pole z VO FlexiBee.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2000"/>
              <a:t>Name a Description stejné.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2000"/>
              <a:t>Stejné jako REST-API </a:t>
            </a:r>
            <a:r>
              <a:rPr lang="cs" sz="2000" u="sng">
                <a:solidFill>
                  <a:schemeClr val="hlink"/>
                </a:solidFill>
                <a:hlinkClick r:id="rId3"/>
              </a:rPr>
              <a:t>https://demo.flexibee.eu/c/demo/evidence-list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000"/>
          </a:p>
          <a:p>
            <a:pPr lvl="0" rtl="0">
              <a:spcBef>
                <a:spcPts val="0"/>
              </a:spcBef>
              <a:buNone/>
            </a:pPr>
            <a:r>
              <a:rPr lang="cs" sz="2000"/>
              <a:t>Field Class dle typu.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000"/>
          </a:p>
          <a:p>
            <a:pPr lvl="0" rtl="0">
              <a:spcBef>
                <a:spcPts val="0"/>
              </a:spcBef>
              <a:buNone/>
            </a:pPr>
            <a:r>
              <a:rPr lang="cs" sz="2000"/>
              <a:t>Načtení přímo z VO.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2000"/>
              <a:t>Data -&gt; Dotaz reportu -&gt; JavaBean Data Source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2000"/>
              <a:t>class name cz.winstrom.vo.dok.DoklFak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větlý ABRA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