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2" Type="http://schemas.openxmlformats.org/officeDocument/2006/relationships/slide" Target="slides/slide7.xml"/><Relationship Id="rId2" Type="http://schemas.openxmlformats.org/officeDocument/2006/relationships/presProps" Target="presProps.xml"/><Relationship Id="rId13" Type="http://schemas.openxmlformats.org/officeDocument/2006/relationships/slide" Target="slides/slide8.xml"/><Relationship Id="rId1" Type="http://schemas.openxmlformats.org/officeDocument/2006/relationships/theme" Target="theme/theme3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3" Type="http://schemas.openxmlformats.org/officeDocument/2006/relationships/tableStyles" Target="tableStyles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/>
              <a:t>Integrace Importy</a:t>
            </a:r>
          </a:p>
          <a:p>
            <a:pPr rtl="0">
              <a:spcBef>
                <a:spcPts val="0"/>
              </a:spcBef>
              <a:buNone/>
            </a:pPr>
            <a:r>
              <a:rPr lang="cs"/>
              <a:t>Integrace jako SQL</a:t>
            </a:r>
          </a:p>
          <a:p>
            <a:pPr rtl="0">
              <a:spcBef>
                <a:spcPts val="0"/>
              </a:spcBef>
              <a:buNone/>
            </a:pPr>
            <a:r>
              <a:rPr lang="cs"/>
              <a:t>Integrace odkazem</a:t>
            </a:r>
          </a:p>
          <a:p>
            <a:pPr rtl="0">
              <a:spcBef>
                <a:spcPts val="0"/>
              </a:spcBef>
              <a:buNone/>
            </a:pPr>
            <a:r>
              <a:rPr lang="cs"/>
              <a:t>Integrace GUI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/>
              <a:t>Není to obyčejné okno prohlížeče.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cs"/>
              <a:t>Tohle je integrace odkazem, ale obráceně.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2" Type="http://schemas.openxmlformats.org/officeDocument/2006/relationships/image" Target="../media/image0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2" Type="http://schemas.openxmlformats.org/officeDocument/2006/relationships/image" Target="../media/image0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2" Type="http://schemas.openxmlformats.org/officeDocument/2006/relationships/image" Target="../media/image0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2" Type="http://schemas.openxmlformats.org/officeDocument/2006/relationships/image" Target="../media/image0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2" Type="http://schemas.openxmlformats.org/officeDocument/2006/relationships/image" Target="../media/image0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2" Type="http://schemas.openxmlformats.org/officeDocument/2006/relationships/image" Target="../media/image0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2" Type="http://schemas.openxmlformats.org/officeDocument/2006/relationships/image" Target="../media/image0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ázev produktu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hodné pro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ýh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Zákazníci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Poděkování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- Center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1125140" y="2330648"/>
            <a:ext cx="7358099" cy="2196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marL="0" marR="0" rtl="0">
              <a:spcBef>
                <a:spcPts val="0"/>
              </a:spcBef>
              <a:buSzPct val="100000"/>
              <a:defRPr sz="1000"/>
            </a:lvl1pPr>
            <a:lvl2pPr rtl="0">
              <a:spcBef>
                <a:spcPts val="0"/>
              </a:spcBef>
              <a:buSzPct val="100000"/>
              <a:defRPr sz="1000"/>
            </a:lvl2pPr>
            <a:lvl3pPr rtl="0">
              <a:spcBef>
                <a:spcPts val="0"/>
              </a:spcBef>
              <a:buSzPct val="100000"/>
              <a:defRPr sz="1000"/>
            </a:lvl3pPr>
            <a:lvl4pPr rtl="0">
              <a:spcBef>
                <a:spcPts val="0"/>
              </a:spcBef>
              <a:buSzPct val="100000"/>
              <a:defRPr sz="1000"/>
            </a:lvl4pPr>
            <a:lvl5pPr rtl="0">
              <a:spcBef>
                <a:spcPts val="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&amp; Bullets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1437679" y="107156"/>
            <a:ext cx="6732899" cy="1035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marL="0" marR="0" rtl="0">
              <a:spcBef>
                <a:spcPts val="0"/>
              </a:spcBef>
              <a:buSzPct val="100000"/>
              <a:defRPr sz="1000"/>
            </a:lvl1pPr>
            <a:lvl2pPr rtl="0">
              <a:spcBef>
                <a:spcPts val="0"/>
              </a:spcBef>
              <a:buSzPct val="100000"/>
              <a:defRPr sz="1000"/>
            </a:lvl2pPr>
            <a:lvl3pPr rtl="0">
              <a:spcBef>
                <a:spcPts val="0"/>
              </a:spcBef>
              <a:buSzPct val="100000"/>
              <a:defRPr sz="1000"/>
            </a:lvl3pPr>
            <a:lvl4pPr rtl="0">
              <a:spcBef>
                <a:spcPts val="0"/>
              </a:spcBef>
              <a:buSzPct val="100000"/>
              <a:defRPr sz="1000"/>
            </a:lvl4pPr>
            <a:lvl5pPr rtl="0">
              <a:spcBef>
                <a:spcPts val="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1437679" y="1928812"/>
            <a:ext cx="6732899" cy="4107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indent="-317500" marL="520700" marR="0" rtl="0">
              <a:spcBef>
                <a:spcPts val="2800"/>
              </a:spcBef>
              <a:buSzPct val="100000"/>
              <a:defRPr sz="1000"/>
            </a:lvl1pPr>
            <a:lvl2pPr indent="-317500" marL="876300" marR="0" rtl="0">
              <a:spcBef>
                <a:spcPts val="2800"/>
              </a:spcBef>
              <a:buSzPct val="100000"/>
              <a:defRPr sz="1000"/>
            </a:lvl2pPr>
            <a:lvl3pPr indent="-317500" marL="1244600" marR="0" rtl="0">
              <a:spcBef>
                <a:spcPts val="2800"/>
              </a:spcBef>
              <a:buSzPct val="100000"/>
              <a:defRPr sz="1000"/>
            </a:lvl3pPr>
            <a:lvl4pPr indent="-317500" marL="1612900" marR="0" rtl="0">
              <a:spcBef>
                <a:spcPts val="2800"/>
              </a:spcBef>
              <a:buSzPct val="100000"/>
              <a:defRPr sz="1000"/>
            </a:lvl4pPr>
            <a:lvl5pPr indent="-317500" marL="1981200" marR="0" rtl="0">
              <a:spcBef>
                <a:spcPts val="280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685800" y="2111125"/>
            <a:ext cx="7772400" cy="2133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685800" y="4412827"/>
            <a:ext cx="7772400" cy="1034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ázev aktuální kapitol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rtl="0" algn="ctr">
              <a:spcBef>
                <a:spcPts val="0"/>
              </a:spcBef>
              <a:defRPr/>
            </a:lvl1pPr>
            <a:lvl2pPr rtl="0" algn="ctr">
              <a:spcBef>
                <a:spcPts val="0"/>
              </a:spcBef>
              <a:buSzPct val="100000"/>
              <a:defRPr sz="4800"/>
            </a:lvl2pPr>
            <a:lvl3pPr rtl="0" algn="ctr">
              <a:spcBef>
                <a:spcPts val="0"/>
              </a:spcBef>
              <a:buSzPct val="100000"/>
              <a:defRPr sz="4800"/>
            </a:lvl3pPr>
            <a:lvl4pPr rtl="0" algn="ctr">
              <a:spcBef>
                <a:spcPts val="0"/>
              </a:spcBef>
              <a:buSzPct val="100000"/>
              <a:defRPr sz="4800"/>
            </a:lvl4pPr>
            <a:lvl5pPr rtl="0" algn="ctr">
              <a:spcBef>
                <a:spcPts val="0"/>
              </a:spcBef>
              <a:buSzPct val="100000"/>
              <a:defRPr sz="4800"/>
            </a:lvl5pPr>
            <a:lvl6pPr rtl="0" algn="ctr">
              <a:spcBef>
                <a:spcPts val="0"/>
              </a:spcBef>
              <a:buSzPct val="100000"/>
              <a:defRPr sz="4800"/>
            </a:lvl6pPr>
            <a:lvl7pPr rtl="0" algn="ctr">
              <a:spcBef>
                <a:spcPts val="0"/>
              </a:spcBef>
              <a:buSzPct val="100000"/>
              <a:defRPr sz="4800"/>
            </a:lvl7pPr>
            <a:lvl8pPr rtl="0" algn="ctr">
              <a:spcBef>
                <a:spcPts val="0"/>
              </a:spcBef>
              <a:buSzPct val="100000"/>
              <a:defRPr sz="4800"/>
            </a:lvl8pPr>
            <a:lvl9pPr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 rtl="0">
              <a:spcBef>
                <a:spcPts val="0"/>
              </a:spcBef>
              <a:buNone/>
              <a:defRPr/>
            </a:lvl1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2281575"/>
            <a:ext cx="3994500" cy="4286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692275" y="2281550"/>
            <a:ext cx="3994500" cy="4286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odu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" Type="http://schemas.openxmlformats.org/officeDocument/2006/relationships/image" Target="../media/image07.png"/><Relationship Id="rId4" Type="http://schemas.openxmlformats.org/officeDocument/2006/relationships/slideLayout" Target="../slideLayouts/slideLayout3.xml"/><Relationship Id="rId10" Type="http://schemas.openxmlformats.org/officeDocument/2006/relationships/slideLayout" Target="../slideLayouts/slideLayout9.xml"/><Relationship Id="rId3" Type="http://schemas.openxmlformats.org/officeDocument/2006/relationships/slideLayout" Target="../slideLayouts/slideLayout2.xml"/><Relationship Id="rId11" Type="http://schemas.openxmlformats.org/officeDocument/2006/relationships/slideLayout" Target="../slideLayouts/slideLayout10.xml"/><Relationship Id="rId9" Type="http://schemas.openxmlformats.org/officeDocument/2006/relationships/slideLayout" Target="../slideLayouts/slideLayout8.xml"/><Relationship Id="rId6" Type="http://schemas.openxmlformats.org/officeDocument/2006/relationships/slideLayout" Target="../slideLayouts/slideLayout5.xml"/><Relationship Id="rId5" Type="http://schemas.openxmlformats.org/officeDocument/2006/relationships/slideLayout" Target="../slideLayouts/slideLayout4.xml"/><Relationship Id="rId8" Type="http://schemas.openxmlformats.org/officeDocument/2006/relationships/slideLayout" Target="../slideLayouts/slideLayout7.xml"/><Relationship Id="rId7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None/>
              <a:defRPr b="1" sz="30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rgbClr val="4A4A49"/>
              </a:buClr>
              <a:buSzPct val="100000"/>
              <a:buFont typeface="Roboto"/>
              <a:buChar char="●"/>
              <a:defRPr sz="30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spcBef>
                <a:spcPts val="480"/>
              </a:spcBef>
              <a:buClr>
                <a:srgbClr val="4A4A49"/>
              </a:buClr>
              <a:buSzPct val="100000"/>
              <a:buFont typeface="Roboto"/>
              <a:buChar char="○"/>
              <a:defRPr sz="24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>
              <a:spcBef>
                <a:spcPts val="480"/>
              </a:spcBef>
              <a:buClr>
                <a:srgbClr val="4A4A49"/>
              </a:buClr>
              <a:buSzPct val="100000"/>
              <a:buFont typeface="Roboto"/>
              <a:buChar char="■"/>
              <a:defRPr sz="24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●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○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■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●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○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■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09.png"/><Relationship Id="rId3" Type="http://schemas.openxmlformats.org/officeDocument/2006/relationships/image" Target="../media/image02.png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3" Type="http://schemas.openxmlformats.org/officeDocument/2006/relationships/image" Target="../media/image11.png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ctrTitle"/>
          </p:nvPr>
        </p:nvSpPr>
        <p:spPr>
          <a:xfrm>
            <a:off x="685800" y="2111125"/>
            <a:ext cx="7772400" cy="2133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 sz="4600"/>
              <a:t>Rozšiřování FlexiBee </a:t>
            </a:r>
            <a:br>
              <a:rPr lang="cs" sz="4600"/>
            </a:br>
            <a:r>
              <a:rPr lang="cs" sz="4600"/>
              <a:t>fáze 1</a:t>
            </a:r>
          </a:p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685800" y="4412827"/>
            <a:ext cx="7772400" cy="1034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Integrace GUI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Vlastní tlačítko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Ukázkové XML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457200" y="2290425"/>
            <a:ext cx="8011799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4705"/>
              <a:buFont typeface="Arial"/>
              <a:buNone/>
            </a:pPr>
            <a:r>
              <a:rPr lang="cs" sz="1700">
                <a:solidFill>
                  <a:srgbClr val="881280"/>
                </a:solidFill>
                <a:latin typeface="Courier New"/>
                <a:ea typeface="Courier New"/>
                <a:cs typeface="Courier New"/>
                <a:sym typeface="Courier New"/>
              </a:rPr>
              <a:t>&lt;winstrom version="1.0"&gt;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4705"/>
              <a:buFont typeface="Arial"/>
              <a:buNone/>
            </a:pPr>
            <a:r>
              <a:rPr lang="cs" sz="1700">
                <a:solidFill>
                  <a:srgbClr val="881280"/>
                </a:solidFill>
                <a:latin typeface="Courier New"/>
                <a:ea typeface="Courier New"/>
                <a:cs typeface="Courier New"/>
                <a:sym typeface="Courier New"/>
              </a:rPr>
              <a:t>  &lt;custom-button&gt;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cs" sz="1700">
                <a:solidFill>
                  <a:srgbClr val="881280"/>
                </a:solidFill>
                <a:latin typeface="Courier New"/>
                <a:ea typeface="Courier New"/>
                <a:cs typeface="Courier New"/>
                <a:sym typeface="Courier New"/>
              </a:rPr>
              <a:t>&lt;url&gt;</a:t>
            </a:r>
          </a:p>
          <a:p>
            <a:pPr indent="0" lvl="0" marL="266700" rtl="0">
              <a:spcBef>
                <a:spcPts val="0"/>
              </a:spcBef>
              <a:buClr>
                <a:schemeClr val="dk1"/>
              </a:buClr>
              <a:buSzPct val="64705"/>
              <a:buFont typeface="Arial"/>
              <a:buNone/>
            </a:pPr>
            <a:r>
              <a:rPr lang="cs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&lt;![CDATA[https://or.justice.cz/ias/ui/rejstrik-$firma?ico=${object.ic}&amp;jenPlatne=VSECHNY]]&gt;</a:t>
            </a:r>
          </a:p>
          <a:p>
            <a:pPr indent="0" lvl="0" marL="139700" rtl="0">
              <a:spcBef>
                <a:spcPts val="0"/>
              </a:spcBef>
              <a:buClr>
                <a:schemeClr val="dk1"/>
              </a:buClr>
              <a:buSzPct val="64705"/>
              <a:buFont typeface="Arial"/>
              <a:buNone/>
            </a:pPr>
            <a:r>
              <a:rPr lang="cs" sz="1700">
                <a:solidFill>
                  <a:srgbClr val="881280"/>
                </a:solidFill>
                <a:latin typeface="Courier New"/>
                <a:ea typeface="Courier New"/>
                <a:cs typeface="Courier New"/>
                <a:sym typeface="Courier New"/>
              </a:rPr>
              <a:t>   &lt;/url&gt;</a:t>
            </a:r>
          </a:p>
          <a:p>
            <a:pPr indent="0" lvl="0" marL="139700" rtl="0">
              <a:spcBef>
                <a:spcPts val="0"/>
              </a:spcBef>
              <a:buClr>
                <a:schemeClr val="dk1"/>
              </a:buClr>
              <a:buSzPct val="64705"/>
              <a:buFont typeface="Arial"/>
              <a:buNone/>
            </a:pPr>
            <a:r>
              <a:rPr lang="cs" sz="1700">
                <a:solidFill>
                  <a:srgbClr val="881280"/>
                </a:solidFill>
                <a:latin typeface="Courier New"/>
                <a:ea typeface="Courier New"/>
                <a:cs typeface="Courier New"/>
                <a:sym typeface="Courier New"/>
              </a:rPr>
              <a:t>   &lt;title&gt;</a:t>
            </a:r>
            <a:r>
              <a:rPr b="1" lang="cs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Justice</a:t>
            </a:r>
            <a:r>
              <a:rPr lang="cs" sz="1700">
                <a:solidFill>
                  <a:srgbClr val="881280"/>
                </a:solidFill>
                <a:latin typeface="Courier New"/>
                <a:ea typeface="Courier New"/>
                <a:cs typeface="Courier New"/>
                <a:sym typeface="Courier New"/>
              </a:rPr>
              <a:t>&lt;/title&gt;</a:t>
            </a:r>
          </a:p>
          <a:p>
            <a:pPr indent="0" lvl="0" marL="139700" rtl="0">
              <a:spcBef>
                <a:spcPts val="0"/>
              </a:spcBef>
              <a:buClr>
                <a:schemeClr val="dk1"/>
              </a:buClr>
              <a:buSzPct val="64705"/>
              <a:buFont typeface="Arial"/>
              <a:buNone/>
            </a:pPr>
            <a:r>
              <a:rPr lang="cs" sz="1700">
                <a:solidFill>
                  <a:srgbClr val="881280"/>
                </a:solidFill>
                <a:latin typeface="Courier New"/>
                <a:ea typeface="Courier New"/>
                <a:cs typeface="Courier New"/>
                <a:sym typeface="Courier New"/>
              </a:rPr>
              <a:t>   &lt;description&gt;</a:t>
            </a:r>
            <a:r>
              <a:rPr lang="cs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Zobraz záznam firmy v rejstříku justice.cz</a:t>
            </a:r>
            <a:r>
              <a:rPr lang="cs" sz="1700">
                <a:solidFill>
                  <a:srgbClr val="881280"/>
                </a:solidFill>
                <a:latin typeface="Courier New"/>
                <a:ea typeface="Courier New"/>
                <a:cs typeface="Courier New"/>
                <a:sym typeface="Courier New"/>
              </a:rPr>
              <a:t>&lt;/description&gt;</a:t>
            </a:r>
          </a:p>
          <a:p>
            <a:pPr indent="0" lvl="0" marL="139700" rtl="0">
              <a:spcBef>
                <a:spcPts val="0"/>
              </a:spcBef>
              <a:buClr>
                <a:schemeClr val="dk1"/>
              </a:buClr>
              <a:buSzPct val="64705"/>
              <a:buFont typeface="Arial"/>
              <a:buNone/>
            </a:pPr>
            <a:r>
              <a:rPr lang="cs" sz="1700">
                <a:solidFill>
                  <a:srgbClr val="881280"/>
                </a:solidFill>
                <a:latin typeface="Courier New"/>
                <a:ea typeface="Courier New"/>
                <a:cs typeface="Courier New"/>
                <a:sym typeface="Courier New"/>
              </a:rPr>
              <a:t>   &lt;evidence&gt;</a:t>
            </a:r>
            <a:r>
              <a:rPr b="1" lang="cs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adresar</a:t>
            </a:r>
            <a:r>
              <a:rPr lang="cs" sz="1700">
                <a:solidFill>
                  <a:srgbClr val="881280"/>
                </a:solidFill>
                <a:latin typeface="Courier New"/>
                <a:ea typeface="Courier New"/>
                <a:cs typeface="Courier New"/>
                <a:sym typeface="Courier New"/>
              </a:rPr>
              <a:t>&lt;/evidence&gt;</a:t>
            </a:r>
          </a:p>
          <a:p>
            <a:pPr indent="0" lvl="0" marL="139700" rtl="0">
              <a:spcBef>
                <a:spcPts val="0"/>
              </a:spcBef>
              <a:buClr>
                <a:schemeClr val="dk1"/>
              </a:buClr>
              <a:buSzPct val="64705"/>
              <a:buFont typeface="Arial"/>
              <a:buNone/>
            </a:pPr>
            <a:r>
              <a:rPr lang="cs" sz="1700">
                <a:solidFill>
                  <a:srgbClr val="881280"/>
                </a:solidFill>
                <a:latin typeface="Courier New"/>
                <a:ea typeface="Courier New"/>
                <a:cs typeface="Courier New"/>
                <a:sym typeface="Courier New"/>
              </a:rPr>
              <a:t>   &lt;location&gt;</a:t>
            </a:r>
            <a:r>
              <a:rPr b="1" lang="cs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detail</a:t>
            </a:r>
            <a:r>
              <a:rPr lang="cs" sz="1700">
                <a:solidFill>
                  <a:srgbClr val="881280"/>
                </a:solidFill>
                <a:latin typeface="Courier New"/>
                <a:ea typeface="Courier New"/>
                <a:cs typeface="Courier New"/>
                <a:sym typeface="Courier New"/>
              </a:rPr>
              <a:t>&lt;/location&gt;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4705"/>
              <a:buFont typeface="Arial"/>
              <a:buNone/>
            </a:pPr>
            <a:r>
              <a:rPr lang="cs" sz="1700">
                <a:solidFill>
                  <a:srgbClr val="881280"/>
                </a:solidFill>
                <a:latin typeface="Courier New"/>
                <a:ea typeface="Courier New"/>
                <a:cs typeface="Courier New"/>
                <a:sym typeface="Courier New"/>
              </a:rPr>
              <a:t>  &lt;/custom-button&gt;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4705"/>
              <a:buFont typeface="Arial"/>
              <a:buNone/>
            </a:pPr>
            <a:r>
              <a:rPr lang="cs" sz="1700">
                <a:solidFill>
                  <a:srgbClr val="881280"/>
                </a:solidFill>
                <a:latin typeface="Courier New"/>
                <a:ea typeface="Courier New"/>
                <a:cs typeface="Courier New"/>
                <a:sym typeface="Courier New"/>
              </a:rPr>
              <a:t>&lt;/winstrom&gt;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7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2" name="Shape 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512" y="2401900"/>
            <a:ext cx="8700975" cy="133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Shape 73"/>
          <p:cNvPicPr preferRelativeResize="0"/>
          <p:nvPr/>
        </p:nvPicPr>
        <p:blipFill rotWithShape="1">
          <a:blip r:embed="rId4">
            <a:alphaModFix/>
          </a:blip>
          <a:srcRect b="0" l="0" r="0" t="12457"/>
          <a:stretch/>
        </p:blipFill>
        <p:spPr>
          <a:xfrm>
            <a:off x="1672300" y="4587350"/>
            <a:ext cx="6492850" cy="2092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Shape 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962" y="813600"/>
            <a:ext cx="8520077" cy="604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větlý ABRA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