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24.xml"/>
  <Override ContentType="application/vnd.openxmlformats-officedocument.presentationml.slide+xml" PartName="/ppt/slides/slide8.xml"/>
  <Override ContentType="application/vnd.openxmlformats-officedocument.presentationml.slide+xml" PartName="/ppt/slides/slide23.xml"/>
  <Override ContentType="application/vnd.openxmlformats-officedocument.presentationml.slide+xml" PartName="/ppt/slides/slide19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slide+xml" PartName="/ppt/slides/slide22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29" Type="http://schemas.openxmlformats.org/officeDocument/2006/relationships/slide" Target="slides/slide2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" Type="http://schemas.openxmlformats.org/officeDocument/2006/relationships/presProps" Target="presProps.xml"/><Relationship Id="rId21" Type="http://schemas.openxmlformats.org/officeDocument/2006/relationships/slide" Target="slides/slide16.xml"/><Relationship Id="rId1" Type="http://schemas.openxmlformats.org/officeDocument/2006/relationships/theme" Target="theme/theme1.xml"/><Relationship Id="rId22" Type="http://schemas.openxmlformats.org/officeDocument/2006/relationships/slide" Target="slides/slide17.xml"/><Relationship Id="rId4" Type="http://schemas.openxmlformats.org/officeDocument/2006/relationships/slideMaster" Target="slideMasters/slideMaster1.xml"/><Relationship Id="rId23" Type="http://schemas.openxmlformats.org/officeDocument/2006/relationships/slide" Target="slides/slide18.xml"/><Relationship Id="rId3" Type="http://schemas.openxmlformats.org/officeDocument/2006/relationships/tableStyles" Target="tableStyles.xml"/><Relationship Id="rId24" Type="http://schemas.openxmlformats.org/officeDocument/2006/relationships/slide" Target="slides/slide19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1" name="Shape 15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7" name="Shape 15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" name="Shape 16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" name="Shape 17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" name="Shape 18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" name="Shape 18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" name="Shape 19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" name="Shape 19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" name="Shape 20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8" name="Shape 20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5" name="Shape 21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0" name="Shape 22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" name="Shape 12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3" name="Shape 13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indent="0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indent="0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indent="0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indent="0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indent="0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indent="0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indent="0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indent="0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3" Type="http://schemas.openxmlformats.org/officeDocument/2006/relationships/slideLayout" Target="../slideLayouts/slideLayout3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marR="0" rtl="0" algn="l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107950" marL="742950" marR="0" rtl="0" algn="l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indent="-76200" marL="1143000" marR="0" rtl="0" algn="l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01600" marL="1600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indent="-101600" marL="20574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indent="-101600" marL="25146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01600" marL="29718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01600" marL="34290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01600" marL="3886200" marR="0" rtl="0" algn="l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0.png"/></Relationships>
</file>

<file path=ppt/slides/_rels/slide1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6.png"/></Relationships>
</file>

<file path=ppt/slides/_rels/slide2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4.png"/></Relationships>
</file>

<file path=ppt/slides/_rels/slide2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2.png"/></Relationships>
</file>

<file path=ppt/slides/_rels/slide2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1.png"/><Relationship Id="rId3" Type="http://schemas.openxmlformats.org/officeDocument/2006/relationships/image" Target="../media/image05.png"/></Relationships>
</file>

<file path=ppt/slides/_rels/slide2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3.png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ESET &amp; Flexibee</a:t>
            </a:r>
          </a:p>
        </p:txBody>
      </p:sp>
      <p:sp>
        <p:nvSpPr>
          <p:cNvPr id="81" name="Shape 81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b="0" baseline="0" i="0" lang="en-US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Igor Hák, hak@eset.cz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Komplikace číslo 1</a:t>
            </a:r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ESET CZ prodává </a:t>
            </a:r>
            <a:r>
              <a:rPr b="1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třemi</a:t>
            </a: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způsoby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napřímo „koncákům“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přes partnery (~ 3000 partnerů) koncákům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přes EPC, ty partnerům a ty pak koncákům</a:t>
            </a:r>
          </a:p>
          <a:p>
            <a:pPr indent="-1079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požadavek: držet informace o všech na „cestě“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koncák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partner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EPC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Komplikace číslo 1</a:t>
            </a:r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457200" y="1600200"/>
            <a:ext cx="8229600" cy="4565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1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do přijaté objednávky ve Flexibee uložit až 3 adresy s vazbou do adresáře?</a:t>
            </a:r>
          </a:p>
          <a:p>
            <a:pPr indent="-342900" lvl="1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pro každou položku objednávky uložit až 3 různé ceny (různá provize)?</a:t>
            </a:r>
          </a:p>
          <a:p>
            <a:pPr indent="-342900" lvl="1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Komplikace číslo 1</a:t>
            </a: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57150" lvl="0" marL="57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řešením je EsetOrder ala „trojobjednávka“ ☺</a:t>
            </a:r>
          </a:p>
          <a:p>
            <a:pPr indent="-349250" lvl="2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abstraktní objekt, sdružující až 3 fyzické objednávky ve FlexiBee do jedné velké objednávky</a:t>
            </a:r>
          </a:p>
          <a:p>
            <a:pPr indent="-349250" lvl="3" marL="12001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spojení objednávek při čtení z Flexibe</a:t>
            </a:r>
          </a:p>
          <a:p>
            <a:pPr indent="-349250" lvl="3" marL="12001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rozpad objednávek při zápisu do Flexibee</a:t>
            </a:r>
          </a:p>
          <a:p>
            <a:pPr indent="-349250" lvl="2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využití externích identifikátorů Flexibee při párování položek napříč objednávkami </a:t>
            </a:r>
          </a:p>
          <a:p>
            <a:pPr indent="-349250" lvl="2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využití „uzivatelska-vazba“ pro spojování objednávek mezi s sebou</a:t>
            </a:r>
          </a:p>
          <a:p>
            <a:pPr indent="-196850" lvl="2" marL="74295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6850" lvl="2" marL="74295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2" marL="11430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Komplikace číslo 2</a:t>
            </a:r>
          </a:p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57150" lvl="0" marL="57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kam nacpat hodnoty, pro které nemá Flexibee „kolonky“?</a:t>
            </a:r>
          </a:p>
          <a:p>
            <a:pPr indent="-463550" lvl="2" marL="8572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snad ve všech evidencích má Flexibee property „poznam“</a:t>
            </a:r>
          </a:p>
          <a:p>
            <a:pPr indent="-463550" lvl="2" marL="8572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1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Unimapper</a:t>
            </a: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umí automaticky mapovat věci z poznámky na property entity a opačně (JSON)</a:t>
            </a:r>
          </a:p>
          <a:p>
            <a:pPr indent="-76200" lvl="2" marL="11430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Komplikace číslo 3</a:t>
            </a: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57150" lvl="0" marL="57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velmi komplikovaný výpočet cen vs ceníky</a:t>
            </a:r>
          </a:p>
          <a:p>
            <a:pPr indent="-463550" lvl="2" marL="8572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rozsahové ceníky (tiery) - 5 úrovní množstevních slev ve Flexibee nestačí</a:t>
            </a:r>
          </a:p>
          <a:p>
            <a:pPr indent="-463550" lvl="2" marL="8572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nakonec vlastní logika správného výběru položky z ceníku</a:t>
            </a:r>
          </a:p>
          <a:p>
            <a:pPr indent="-463550" lvl="3" marL="13144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nabízíme ~30 produktů, přesto ~1500 položek v ceníku</a:t>
            </a:r>
          </a:p>
          <a:p>
            <a:pPr indent="-463550" lvl="3" marL="13144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vlastní import/export ceníku + atributů z/do Excelu</a:t>
            </a:r>
          </a:p>
          <a:p>
            <a:pPr indent="0" lvl="1" marL="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2" marL="85725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2" marL="11430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sng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Komplikace číslo 4</a:t>
            </a:r>
          </a:p>
        </p:txBody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57150" lvl="0" marL="5715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velmi komplikované určování provizí</a:t>
            </a:r>
          </a:p>
          <a:p>
            <a:pPr indent="-463550" lvl="2" marL="8572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jiné provize podle tieru (20 až 39, 40 až 99, ...)</a:t>
            </a:r>
          </a:p>
          <a:p>
            <a:pPr indent="-463550" lvl="2" marL="8572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jiné provize dle typu operace (nová, update, ...)</a:t>
            </a:r>
          </a:p>
          <a:p>
            <a:pPr indent="-463550" lvl="2" marL="8572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jiné provize dle partnerské kategorie (silver, gold, ...)</a:t>
            </a:r>
          </a:p>
          <a:p>
            <a:pPr indent="-6350" lvl="2" marL="40005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63550" lvl="2" marL="8572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nakonec „brnkačka“ vzhledem k možnosti generování tzv. „individuálního ceníku“ přes API + komfortní podpora ceníkových skupin, cenových úrovní, ...</a:t>
            </a:r>
          </a:p>
          <a:p>
            <a:pPr indent="-463550" lvl="2" marL="8572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kdo to bude spravovat?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Unimapper</a:t>
            </a:r>
          </a:p>
        </p:txBody>
      </p:sp>
      <p:pic>
        <p:nvPicPr>
          <p:cNvPr id="184" name="Shape 1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7663" y="1484783"/>
            <a:ext cx="5787188" cy="49685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Unimapper</a:t>
            </a:r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https://github.com/unimapper/flexibee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Společnost ESET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zaměření na IT bezpečnost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ESET NOD32 Antivirus, ESET Smart Security, ...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začátky už v roce 1987, p. Trnka / p. Paško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NOD – „Nemocnica na okraji disku“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ESET SK založena v roce 1992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ESET software spol. s r.o. (CZ) v roce 2001</a:t>
            </a:r>
          </a:p>
          <a:p>
            <a:pPr indent="-139700" lvl="0" marL="34290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Shape 19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1450" y="1690688"/>
            <a:ext cx="8801100" cy="3476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Shape 2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7312" y="1228725"/>
            <a:ext cx="6429375" cy="440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3950" y="1243012"/>
            <a:ext cx="6896100" cy="4371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Shape 2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4016" y="5513503"/>
            <a:ext cx="8892479" cy="1227863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Shape 211"/>
          <p:cNvSpPr txBox="1"/>
          <p:nvPr>
            <p:ph idx="1" type="body"/>
          </p:nvPr>
        </p:nvSpPr>
        <p:spPr>
          <a:xfrm>
            <a:off x="475456" y="33265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$nejakejBordel = json_decode($jesteNecoHorsiho);</a:t>
            </a:r>
          </a:p>
          <a:p>
            <a:pPr indent="0" lvl="0" marL="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1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$order</a:t>
            </a:r>
            <a:r>
              <a:rPr b="0" baseline="0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new Order($nejakejBordel);</a:t>
            </a:r>
          </a:p>
          <a:p>
            <a:pPr indent="0" lvl="0" marL="0" marR="0" rtl="0" algn="l"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baseline="0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$order</a:t>
            </a:r>
            <a:r>
              <a:rPr b="0" baseline="0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-&gt;dateCreated-&gt;modify(“+5 days”);</a:t>
            </a:r>
          </a:p>
          <a:p>
            <a:pPr indent="0" lvl="0" marL="0" marR="0" rtl="0" algn="l"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$this-&gt;orderRepository-&gt;save(</a:t>
            </a:r>
            <a:r>
              <a:rPr b="1" baseline="0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$order</a:t>
            </a:r>
            <a:r>
              <a:rPr b="0" baseline="0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</a:p>
          <a:p>
            <a:pPr indent="0" lvl="0" marL="0" marR="0" rtl="0" algn="l">
              <a:spcBef>
                <a:spcPts val="56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echo “Objednavka ma cislo “. </a:t>
            </a:r>
            <a:r>
              <a:rPr b="1" baseline="0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$order</a:t>
            </a:r>
            <a:r>
              <a:rPr b="0" baseline="0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-&gt;id;</a:t>
            </a:r>
          </a:p>
        </p:txBody>
      </p:sp>
      <p:pic>
        <p:nvPicPr>
          <p:cNvPr id="212" name="Shape 2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1519" y="3999260"/>
            <a:ext cx="8640960" cy="14784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type="title"/>
          </p:nvPr>
        </p:nvSpPr>
        <p:spPr>
          <a:xfrm>
            <a:off x="457200" y="278092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Děkuji za pozornost!</a:t>
            </a:r>
            <a:b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baseline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Igor Hák, hak@eset.cz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Současnost ESET CZ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využíváme obchodní systém </a:t>
            </a:r>
            <a:r>
              <a:rPr b="1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IGIS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interní vývoj již od 2004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konci životního cyklu</a:t>
            </a:r>
          </a:p>
          <a:p>
            <a:pPr indent="-2286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nové požadavky neslučitelné s původním záměrem</a:t>
            </a:r>
          </a:p>
          <a:p>
            <a:pPr indent="-2286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každá další úprava velice náročná</a:t>
            </a:r>
          </a:p>
          <a:p>
            <a:pPr indent="-2286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vysoké riziko zanášení chyb</a:t>
            </a:r>
          </a:p>
          <a:p>
            <a:pPr indent="-2286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detailní znalost systému jedinou osobou ☺ ☹</a:t>
            </a:r>
          </a:p>
          <a:p>
            <a:pPr indent="-76200" lvl="2" marL="11430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Současnost ESET CZ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 </a:t>
            </a:r>
            <a:r>
              <a:rPr b="1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IGIS</a:t>
            </a: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řeší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příjem a zpracování objednávek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generování a evidence licencí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vystavování dokladů (proformy, faktury, dodáky...)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banku + párování plateb + informování zákazníků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back-end pro partnerský portál (přes 3 tisíce)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spousty dalších procesů (expirační e-maily...)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Nový začátek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457200" y="1600200"/>
            <a:ext cx="8229600" cy="51411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98333"/>
              <a:buFont typeface="Arial"/>
              <a:buChar char="•"/>
            </a:pPr>
            <a:r>
              <a:rPr b="0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pracujeme na náhradě IGISu - systém </a:t>
            </a:r>
            <a:r>
              <a:rPr b="1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FÍK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98333"/>
              <a:buFont typeface="Arial"/>
              <a:buChar char="•"/>
            </a:pPr>
            <a:r>
              <a:rPr b="0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jeden z hlavních požadavků vedení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maximum know-how nechat uvnitř firmy</a:t>
            </a:r>
          </a:p>
          <a:p>
            <a:pPr indent="-154940" lvl="0" marL="342900" marR="0" rtl="0" algn="l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9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98333"/>
              <a:buFont typeface="Arial"/>
              <a:buChar char="•"/>
            </a:pPr>
            <a:r>
              <a:rPr b="0" baseline="0" i="0" lang="en-US" sz="2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naše požadavky (za vývoj)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chceme programovat jen to, co je v globálu atypické (resp. čím je ESET výjimečný) – správa licencí, ...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nechceme programovat běžné operace (doklady, banka, objednávky...)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2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nechceme „customizovat“ hotový SW (problém s upgradem...)</a:t>
            </a:r>
          </a:p>
        </p:txBody>
      </p:sp>
      <p:pic>
        <p:nvPicPr>
          <p:cNvPr id="118" name="Shape 1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34175" y="2492896"/>
            <a:ext cx="2409824" cy="1571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Nový začátek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jasnou volbou bylo </a:t>
            </a:r>
            <a:r>
              <a:rPr b="1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Flexibee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prokazatelně existující REST API „na všechno“*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možnost vyvíjet tak jak umíme a jak nás baví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žádné „customizace“ uvnitř, co neumí Flexibee, lze dořešit mimo Flexibee a k cíli ho „dokopat“ zvenčí</a:t>
            </a: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know-how opravdu uvnitř firmy (znalost procesů i jejich technická realizace)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FÍK aktuálně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schází vytvořit „jenom“ zónu pro partnery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„core“ a GUI pro zaměstnance hotové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